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305" r:id="rId2"/>
    <p:sldId id="282" r:id="rId3"/>
    <p:sldId id="262" r:id="rId4"/>
    <p:sldId id="292" r:id="rId5"/>
    <p:sldId id="287" r:id="rId6"/>
    <p:sldId id="297" r:id="rId7"/>
    <p:sldId id="308" r:id="rId8"/>
    <p:sldId id="306" r:id="rId9"/>
    <p:sldId id="310" r:id="rId10"/>
    <p:sldId id="314" r:id="rId11"/>
    <p:sldId id="311" r:id="rId12"/>
    <p:sldId id="316" r:id="rId13"/>
    <p:sldId id="317" r:id="rId14"/>
    <p:sldId id="318" r:id="rId15"/>
    <p:sldId id="319" r:id="rId16"/>
    <p:sldId id="307" r:id="rId17"/>
    <p:sldId id="321" r:id="rId18"/>
    <p:sldId id="325" r:id="rId19"/>
    <p:sldId id="323" r:id="rId20"/>
    <p:sldId id="283" r:id="rId21"/>
    <p:sldId id="324" r:id="rId22"/>
    <p:sldId id="257" r:id="rId23"/>
    <p:sldId id="258" r:id="rId24"/>
    <p:sldId id="264" r:id="rId25"/>
    <p:sldId id="263" r:id="rId26"/>
    <p:sldId id="267" r:id="rId27"/>
    <p:sldId id="268" r:id="rId28"/>
    <p:sldId id="270" r:id="rId29"/>
    <p:sldId id="273" r:id="rId30"/>
    <p:sldId id="269" r:id="rId31"/>
    <p:sldId id="272" r:id="rId32"/>
    <p:sldId id="271"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8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74" autoAdjust="0"/>
    <p:restoredTop sz="76543" autoAdjust="0"/>
  </p:normalViewPr>
  <p:slideViewPr>
    <p:cSldViewPr snapToGrid="0" showGuides="1">
      <p:cViewPr varScale="1">
        <p:scale>
          <a:sx n="95" d="100"/>
          <a:sy n="95" d="100"/>
        </p:scale>
        <p:origin x="1400" y="192"/>
      </p:cViewPr>
      <p:guideLst>
        <p:guide orient="horz" pos="2184"/>
        <p:guide pos="388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50.png>
</file>

<file path=ppt/media/image6.png>
</file>

<file path=ppt/media/image7.png>
</file>

<file path=ppt/media/image70.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CB7D20-3049-468A-A3B2-362754B0AFC0}" type="datetimeFigureOut">
              <a:rPr lang="en-US" smtClean="0"/>
              <a:t>2/25/21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10F418-5B55-4D0D-A240-A0829B03A7E5}" type="slidenum">
              <a:rPr lang="en-US" smtClean="0"/>
              <a:t>‹#›</a:t>
            </a:fld>
            <a:endParaRPr lang="en-US"/>
          </a:p>
        </p:txBody>
      </p:sp>
    </p:spTree>
    <p:extLst>
      <p:ext uri="{BB962C8B-B14F-4D97-AF65-F5344CB8AC3E}">
        <p14:creationId xmlns:p14="http://schemas.microsoft.com/office/powerpoint/2010/main" val="3861114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the goal of modelling is to make general predictions such as the epidemic size rather than the pathway it takes, </a:t>
            </a:r>
            <a:r>
              <a:rPr lang="en-US" dirty="0">
                <a:solidFill>
                  <a:schemeClr val="accent1">
                    <a:lumMod val="50000"/>
                  </a:schemeClr>
                </a:solidFill>
              </a:rPr>
              <a:t>SN is often a better representation of the average population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DN is generally relevant only to the time period when the population was observed. This might reduce the generality of the predictions.</a:t>
            </a:r>
          </a:p>
          <a:p>
            <a:endParaRPr lang="en-US" dirty="0"/>
          </a:p>
        </p:txBody>
      </p:sp>
      <p:sp>
        <p:nvSpPr>
          <p:cNvPr id="4" name="Slide Number Placeholder 3"/>
          <p:cNvSpPr>
            <a:spLocks noGrp="1"/>
          </p:cNvSpPr>
          <p:nvPr>
            <p:ph type="sldNum" sz="quarter" idx="5"/>
          </p:nvPr>
        </p:nvSpPr>
        <p:spPr/>
        <p:txBody>
          <a:bodyPr/>
          <a:lstStyle/>
          <a:p>
            <a:fld id="{9B10F418-5B55-4D0D-A240-A0829B03A7E5}" type="slidenum">
              <a:rPr lang="en-US" smtClean="0"/>
              <a:t>11</a:t>
            </a:fld>
            <a:endParaRPr lang="en-US"/>
          </a:p>
        </p:txBody>
      </p:sp>
    </p:spTree>
    <p:extLst>
      <p:ext uri="{BB962C8B-B14F-4D97-AF65-F5344CB8AC3E}">
        <p14:creationId xmlns:p14="http://schemas.microsoft.com/office/powerpoint/2010/main" val="3602826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It can be problematic to compare differently sized networks. </a:t>
            </a:r>
            <a:r>
              <a:rPr lang="en-US" dirty="0" err="1"/>
              <a:t>I.e</a:t>
            </a:r>
            <a:r>
              <a:rPr lang="en-US" dirty="0"/>
              <a:t>, if the population in time period 1 is larger than the population in time period 2, we expect that individuals ill have lower degree in the smaller network.</a:t>
            </a:r>
          </a:p>
          <a:p>
            <a:endParaRPr lang="en-US" dirty="0"/>
          </a:p>
        </p:txBody>
      </p:sp>
      <p:sp>
        <p:nvSpPr>
          <p:cNvPr id="4" name="Slide Number Placeholder 3"/>
          <p:cNvSpPr>
            <a:spLocks noGrp="1"/>
          </p:cNvSpPr>
          <p:nvPr>
            <p:ph type="sldNum" sz="quarter" idx="5"/>
          </p:nvPr>
        </p:nvSpPr>
        <p:spPr/>
        <p:txBody>
          <a:bodyPr/>
          <a:lstStyle/>
          <a:p>
            <a:fld id="{9B10F418-5B55-4D0D-A240-A0829B03A7E5}" type="slidenum">
              <a:rPr lang="en-US" smtClean="0"/>
              <a:t>12</a:t>
            </a:fld>
            <a:endParaRPr lang="en-US"/>
          </a:p>
        </p:txBody>
      </p:sp>
    </p:spTree>
    <p:extLst>
      <p:ext uri="{BB962C8B-B14F-4D97-AF65-F5344CB8AC3E}">
        <p14:creationId xmlns:p14="http://schemas.microsoft.com/office/powerpoint/2010/main" val="21401748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static network analysis, two networks are isomorphic if they have the same adjacency structure</a:t>
            </a:r>
          </a:p>
          <a:p>
            <a:r>
              <a:rPr lang="en-US" dirty="0"/>
              <a:t>For dynamic networks we can have:</a:t>
            </a:r>
          </a:p>
          <a:p>
            <a:pPr lvl="1"/>
            <a:r>
              <a:rPr lang="en-US" dirty="0"/>
              <a:t>Strictly isomorphic, same contacts at exactly same time.</a:t>
            </a:r>
          </a:p>
          <a:p>
            <a:pPr lvl="1"/>
            <a:r>
              <a:rPr lang="en-US" dirty="0"/>
              <a:t>Temporally isomorphic, same adjacency shifted by a constant amount of time</a:t>
            </a:r>
          </a:p>
          <a:p>
            <a:pPr lvl="1"/>
            <a:r>
              <a:rPr lang="en-US" dirty="0"/>
              <a:t>Temporal order isomorphic, same order of contacts</a:t>
            </a:r>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14</a:t>
            </a:fld>
            <a:endParaRPr lang="en-US"/>
          </a:p>
        </p:txBody>
      </p:sp>
    </p:spTree>
    <p:extLst>
      <p:ext uri="{BB962C8B-B14F-4D97-AF65-F5344CB8AC3E}">
        <p14:creationId xmlns:p14="http://schemas.microsoft.com/office/powerpoint/2010/main" val="767477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I.e</a:t>
            </a:r>
            <a:r>
              <a:rPr lang="en-US" dirty="0"/>
              <a:t> Instead of having an overall network density, we can have a time series of the network density at each interval, allowing to identify critical points of network activity.</a:t>
            </a:r>
          </a:p>
          <a:p>
            <a:endParaRPr lang="en-US" dirty="0"/>
          </a:p>
        </p:txBody>
      </p:sp>
      <p:sp>
        <p:nvSpPr>
          <p:cNvPr id="4" name="Slide Number Placeholder 3"/>
          <p:cNvSpPr>
            <a:spLocks noGrp="1"/>
          </p:cNvSpPr>
          <p:nvPr>
            <p:ph type="sldNum" sz="quarter" idx="5"/>
          </p:nvPr>
        </p:nvSpPr>
        <p:spPr/>
        <p:txBody>
          <a:bodyPr/>
          <a:lstStyle/>
          <a:p>
            <a:fld id="{9B10F418-5B55-4D0D-A240-A0829B03A7E5}" type="slidenum">
              <a:rPr lang="en-US" smtClean="0"/>
              <a:t>15</a:t>
            </a:fld>
            <a:endParaRPr lang="en-US"/>
          </a:p>
        </p:txBody>
      </p:sp>
    </p:spTree>
    <p:extLst>
      <p:ext uri="{BB962C8B-B14F-4D97-AF65-F5344CB8AC3E}">
        <p14:creationId xmlns:p14="http://schemas.microsoft.com/office/powerpoint/2010/main" val="29550264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look at this two networks we might conclude that they are exactly the same, but when we add temporal information, we might notice that the order of the contacts is different</a:t>
            </a:r>
          </a:p>
        </p:txBody>
      </p:sp>
      <p:sp>
        <p:nvSpPr>
          <p:cNvPr id="4" name="Slide Number Placeholder 3"/>
          <p:cNvSpPr>
            <a:spLocks noGrp="1"/>
          </p:cNvSpPr>
          <p:nvPr>
            <p:ph type="sldNum" sz="quarter" idx="5"/>
          </p:nvPr>
        </p:nvSpPr>
        <p:spPr/>
        <p:txBody>
          <a:bodyPr/>
          <a:lstStyle/>
          <a:p>
            <a:fld id="{9B10F418-5B55-4D0D-A240-A0829B03A7E5}" type="slidenum">
              <a:rPr lang="en-US" smtClean="0"/>
              <a:t>16</a:t>
            </a:fld>
            <a:endParaRPr lang="en-US"/>
          </a:p>
        </p:txBody>
      </p:sp>
    </p:spTree>
    <p:extLst>
      <p:ext uri="{BB962C8B-B14F-4D97-AF65-F5344CB8AC3E}">
        <p14:creationId xmlns:p14="http://schemas.microsoft.com/office/powerpoint/2010/main" val="15255115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2BB554-A318-4AED-BB31-8FCC254AB281}" type="slidenum">
              <a:rPr lang="en-US" smtClean="0"/>
              <a:t>17</a:t>
            </a:fld>
            <a:endParaRPr lang="en-US"/>
          </a:p>
        </p:txBody>
      </p:sp>
    </p:spTree>
    <p:extLst>
      <p:ext uri="{BB962C8B-B14F-4D97-AF65-F5344CB8AC3E}">
        <p14:creationId xmlns:p14="http://schemas.microsoft.com/office/powerpoint/2010/main" val="16866088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Independent data</a:t>
            </a:r>
            <a:r>
              <a:rPr lang="en-US" dirty="0"/>
              <a:t> such as: the timing of infection or changes in individual state</a:t>
            </a:r>
          </a:p>
          <a:p>
            <a:endParaRPr lang="en-US" dirty="0"/>
          </a:p>
        </p:txBody>
      </p:sp>
      <p:sp>
        <p:nvSpPr>
          <p:cNvPr id="4" name="Slide Number Placeholder 3"/>
          <p:cNvSpPr>
            <a:spLocks noGrp="1"/>
          </p:cNvSpPr>
          <p:nvPr>
            <p:ph type="sldNum" sz="quarter" idx="5"/>
          </p:nvPr>
        </p:nvSpPr>
        <p:spPr/>
        <p:txBody>
          <a:bodyPr/>
          <a:lstStyle/>
          <a:p>
            <a:fld id="{9B10F418-5B55-4D0D-A240-A0829B03A7E5}" type="slidenum">
              <a:rPr lang="en-US" smtClean="0"/>
              <a:t>18</a:t>
            </a:fld>
            <a:endParaRPr lang="en-US"/>
          </a:p>
        </p:txBody>
      </p:sp>
    </p:spTree>
    <p:extLst>
      <p:ext uri="{BB962C8B-B14F-4D97-AF65-F5344CB8AC3E}">
        <p14:creationId xmlns:p14="http://schemas.microsoft.com/office/powerpoint/2010/main" val="18254631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the aim of the modelling is to make general predictions such as the size of an outbreak rather than the specific pathways it takes, static networks are often better representations of an average population. Simulating an outbreak on an observed dynamic network might reduce the generality of the predictions. Are the dynamics repeatable? Observed dynamic networks are only informative if they are likely to re-</a:t>
            </a:r>
            <a:r>
              <a:rPr lang="en-US" dirty="0" err="1"/>
              <a:t>occour</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285750" indent="-285750">
              <a:buFont typeface="Arial" panose="020B0604020202020204" pitchFamily="34" charset="0"/>
              <a:buChar char="•"/>
            </a:pPr>
            <a:r>
              <a:rPr lang="en-US" dirty="0"/>
              <a:t>Dynamic networks are more important quantifying observed epidemic events</a:t>
            </a:r>
          </a:p>
          <a:p>
            <a:pPr marL="285750" indent="-285750">
              <a:buFont typeface="Arial" panose="020B0604020202020204" pitchFamily="34" charset="0"/>
              <a:buChar char="•"/>
            </a:pPr>
            <a:r>
              <a:rPr lang="en-US" dirty="0"/>
              <a:t>Static networks might be more useful for making predictions about the outcome of an epidemic at some unknown time in the future</a:t>
            </a:r>
          </a:p>
          <a:p>
            <a:pPr marL="285750" indent="-285750">
              <a:buFont typeface="Arial" panose="020B0604020202020204" pitchFamily="34" charset="0"/>
              <a:buChar char="•"/>
            </a:pPr>
            <a:endParaRPr lang="en-US"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Notions of connectedness, which have been important in the study of static networks, must be defined with respect to some time bound.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 popular way to describe paths in a temporal network is using time-respecting paths. Sequence of contacts that connect the starting and ending nodes with each contact in the path coming after the one before time.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r>
              <a:rPr lang="en-US" dirty="0"/>
              <a:t>It also important to consider that most diseases are likely to result in changes of behavior, and therefore potentially impact the network dynamics.</a:t>
            </a:r>
          </a:p>
          <a:p>
            <a:r>
              <a:rPr lang="en-US" dirty="0"/>
              <a:t>For example, a sick individual for a given disease might be less likely to be interacting with other individuals, compared to a healthy individual.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For example, node B is reachable from A only if there is a time respecting path from A to B</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20</a:t>
            </a:fld>
            <a:endParaRPr lang="en-US"/>
          </a:p>
        </p:txBody>
      </p:sp>
    </p:spTree>
    <p:extLst>
      <p:ext uri="{BB962C8B-B14F-4D97-AF65-F5344CB8AC3E}">
        <p14:creationId xmlns:p14="http://schemas.microsoft.com/office/powerpoint/2010/main" val="15261176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the aim of the modelling is to make general predictions such as the size of an outbreak rather than the specific pathways it takes, static networks are often better representations of an average population. Simulating an outbreak on an observed dynamic network might reduce the generality of the predictions. Are the dynamics repeatable? Observed dynamic networks are only informative if they are likely to re-</a:t>
            </a:r>
            <a:r>
              <a:rPr lang="en-US" dirty="0" err="1"/>
              <a:t>occour</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285750" indent="-285750">
              <a:buFont typeface="Arial" panose="020B0604020202020204" pitchFamily="34" charset="0"/>
              <a:buChar char="•"/>
            </a:pPr>
            <a:r>
              <a:rPr lang="en-US" dirty="0"/>
              <a:t>Dynamic networks are more important quantifying observed epidemic events</a:t>
            </a:r>
          </a:p>
          <a:p>
            <a:pPr marL="285750" indent="-285750">
              <a:buFont typeface="Arial" panose="020B0604020202020204" pitchFamily="34" charset="0"/>
              <a:buChar char="•"/>
            </a:pPr>
            <a:r>
              <a:rPr lang="en-US" dirty="0"/>
              <a:t>Static networks might be more useful for making predictions about the outcome of an epidemic at some unknown time in the future</a:t>
            </a:r>
          </a:p>
          <a:p>
            <a:pPr marL="285750" indent="-285750">
              <a:buFont typeface="Arial" panose="020B0604020202020204" pitchFamily="34" charset="0"/>
              <a:buChar char="•"/>
            </a:pPr>
            <a:endParaRPr lang="en-US"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Notions of connectedness, which have been important in the study of static networks, must be defined with respect to some time bound.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 popular way to describe paths in a temporal network is using time-respecting paths. Sequence of contacts that connect the starting and ending nodes with each contact in the path coming after the one before time.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r>
              <a:rPr lang="en-US" dirty="0"/>
              <a:t>It also important to consider that most diseases are likely to result in changes of behavior, and therefore potentially impact the network dynamics.</a:t>
            </a:r>
          </a:p>
          <a:p>
            <a:r>
              <a:rPr lang="en-US" dirty="0"/>
              <a:t>For example, a sick individual for a given disease might be less likely to be interacting with other individuals, compared to a healthy individual.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For example, node B is reachable from A only if there is a time respecting path from A to B</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285750" indent="-2857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21</a:t>
            </a:fld>
            <a:endParaRPr lang="en-US"/>
          </a:p>
        </p:txBody>
      </p:sp>
    </p:spTree>
    <p:extLst>
      <p:ext uri="{BB962C8B-B14F-4D97-AF65-F5344CB8AC3E}">
        <p14:creationId xmlns:p14="http://schemas.microsoft.com/office/powerpoint/2010/main" val="24748712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2508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mean with dynamic network analysis</a:t>
            </a:r>
          </a:p>
          <a:p>
            <a:r>
              <a:rPr lang="en-US" dirty="0"/>
              <a:t>Difference between static and dynamic </a:t>
            </a:r>
            <a:r>
              <a:rPr lang="en-US" dirty="0" err="1"/>
              <a:t>netowkrs</a:t>
            </a:r>
            <a:endParaRPr lang="en-US" dirty="0"/>
          </a:p>
          <a:p>
            <a:r>
              <a:rPr lang="en-US" dirty="0"/>
              <a:t>Dynamic network statistics</a:t>
            </a:r>
          </a:p>
          <a:p>
            <a:r>
              <a:rPr lang="en-US" dirty="0"/>
              <a:t>Considerations and limitations.</a:t>
            </a:r>
          </a:p>
        </p:txBody>
      </p:sp>
      <p:sp>
        <p:nvSpPr>
          <p:cNvPr id="4" name="Slide Number Placeholder 3"/>
          <p:cNvSpPr>
            <a:spLocks noGrp="1"/>
          </p:cNvSpPr>
          <p:nvPr>
            <p:ph type="sldNum" sz="quarter" idx="5"/>
          </p:nvPr>
        </p:nvSpPr>
        <p:spPr/>
        <p:txBody>
          <a:bodyPr/>
          <a:lstStyle/>
          <a:p>
            <a:fld id="{9B10F418-5B55-4D0D-A240-A0829B03A7E5}" type="slidenum">
              <a:rPr lang="en-US" smtClean="0"/>
              <a:t>2</a:t>
            </a:fld>
            <a:endParaRPr lang="en-US"/>
          </a:p>
        </p:txBody>
      </p:sp>
    </p:spTree>
    <p:extLst>
      <p:ext uri="{BB962C8B-B14F-4D97-AF65-F5344CB8AC3E}">
        <p14:creationId xmlns:p14="http://schemas.microsoft.com/office/powerpoint/2010/main" val="33364048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last part we will talk briefly about some applications of the information we obtain from our network analysis and explain a couple of methodologies that can be used. </a:t>
            </a:r>
          </a:p>
        </p:txBody>
      </p:sp>
      <p:sp>
        <p:nvSpPr>
          <p:cNvPr id="4" name="Slide Number Placeholder 3"/>
          <p:cNvSpPr>
            <a:spLocks noGrp="1"/>
          </p:cNvSpPr>
          <p:nvPr>
            <p:ph type="sldNum" sz="quarter" idx="5"/>
          </p:nvPr>
        </p:nvSpPr>
        <p:spPr/>
        <p:txBody>
          <a:bodyPr/>
          <a:lstStyle/>
          <a:p>
            <a:fld id="{C0632C28-308E-45D3-B2B2-CA67399B68E8}" type="slidenum">
              <a:rPr lang="en-US" smtClean="0"/>
              <a:t>23</a:t>
            </a:fld>
            <a:endParaRPr lang="en-US"/>
          </a:p>
        </p:txBody>
      </p:sp>
    </p:spTree>
    <p:extLst>
      <p:ext uri="{BB962C8B-B14F-4D97-AF65-F5344CB8AC3E}">
        <p14:creationId xmlns:p14="http://schemas.microsoft.com/office/powerpoint/2010/main" val="21920734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 lot of you might be familiarized with regression models, and as you might know is a popular way to din inference and prediction. We just have to remember that regression has a set of assumptions that include: LINE = Independent Identically Distributed</a:t>
            </a:r>
          </a:p>
          <a:p>
            <a:endParaRPr lang="en-US" dirty="0"/>
          </a:p>
          <a:p>
            <a:r>
              <a:rPr lang="en-US" dirty="0"/>
              <a:t>SNA  basically tell us that the individuals in a network will have an influence in each other, which pretty much tell us that </a:t>
            </a:r>
            <a:r>
              <a:rPr lang="en-US" dirty="0" err="1"/>
              <a:t>i.i.d</a:t>
            </a:r>
            <a:r>
              <a:rPr lang="en-US" dirty="0"/>
              <a:t>. doesn't really exists</a:t>
            </a:r>
          </a:p>
          <a:p>
            <a:endParaRPr lang="en-US" dirty="0"/>
          </a:p>
          <a:p>
            <a:r>
              <a:rPr lang="en-US" dirty="0"/>
              <a:t>One way to deal with this is using mixed effects regression, which allows to include a random effect. The random effect  in regression models </a:t>
            </a:r>
          </a:p>
        </p:txBody>
      </p:sp>
      <p:sp>
        <p:nvSpPr>
          <p:cNvPr id="4" name="Slide Number Placeholder 3"/>
          <p:cNvSpPr>
            <a:spLocks noGrp="1"/>
          </p:cNvSpPr>
          <p:nvPr>
            <p:ph type="sldNum" sz="quarter" idx="5"/>
          </p:nvPr>
        </p:nvSpPr>
        <p:spPr/>
        <p:txBody>
          <a:bodyPr/>
          <a:lstStyle/>
          <a:p>
            <a:fld id="{C0632C28-308E-45D3-B2B2-CA67399B68E8}" type="slidenum">
              <a:rPr lang="en-US" smtClean="0"/>
              <a:t>24</a:t>
            </a:fld>
            <a:endParaRPr lang="en-US"/>
          </a:p>
        </p:txBody>
      </p:sp>
    </p:spTree>
    <p:extLst>
      <p:ext uri="{BB962C8B-B14F-4D97-AF65-F5344CB8AC3E}">
        <p14:creationId xmlns:p14="http://schemas.microsoft.com/office/powerpoint/2010/main" val="36673144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statistical model that is very similar to regression are the ERGMs. Which stands for Exponential.... </a:t>
            </a:r>
          </a:p>
          <a:p>
            <a:r>
              <a:rPr lang="en-US" dirty="0"/>
              <a:t>ERGMs basically predicts how likely is that two pair of nodes will be </a:t>
            </a:r>
            <a:r>
              <a:rPr lang="en-US" dirty="0" err="1"/>
              <a:t>conencted</a:t>
            </a:r>
            <a:r>
              <a:rPr lang="en-US" dirty="0"/>
              <a:t> and how likely is to observe our network.</a:t>
            </a:r>
          </a:p>
          <a:p>
            <a:endParaRPr lang="en-US" dirty="0"/>
          </a:p>
          <a:p>
            <a:r>
              <a:rPr lang="en-US" dirty="0"/>
              <a:t>On ERGMs we can add:</a:t>
            </a:r>
          </a:p>
          <a:p>
            <a:r>
              <a:rPr lang="en-US" dirty="0"/>
              <a:t>Individual level covariates, such as type of farm. In this example we have an observed tie between A -&gt; B, in a very simplified way, our model can compute, given we observe this contacts how likely is that Node A contacts C or D based on the type of farm</a:t>
            </a:r>
          </a:p>
          <a:p>
            <a:r>
              <a:rPr lang="en-US" dirty="0"/>
              <a:t>Network structure covariates: </a:t>
            </a:r>
          </a:p>
        </p:txBody>
      </p:sp>
      <p:sp>
        <p:nvSpPr>
          <p:cNvPr id="4" name="Slide Number Placeholder 3"/>
          <p:cNvSpPr>
            <a:spLocks noGrp="1"/>
          </p:cNvSpPr>
          <p:nvPr>
            <p:ph type="sldNum" sz="quarter" idx="5"/>
          </p:nvPr>
        </p:nvSpPr>
        <p:spPr/>
        <p:txBody>
          <a:bodyPr/>
          <a:lstStyle/>
          <a:p>
            <a:fld id="{C0632C28-308E-45D3-B2B2-CA67399B68E8}" type="slidenum">
              <a:rPr lang="en-US" smtClean="0"/>
              <a:t>25</a:t>
            </a:fld>
            <a:endParaRPr lang="en-US"/>
          </a:p>
        </p:txBody>
      </p:sp>
    </p:spTree>
    <p:extLst>
      <p:ext uri="{BB962C8B-B14F-4D97-AF65-F5344CB8AC3E}">
        <p14:creationId xmlns:p14="http://schemas.microsoft.com/office/powerpoint/2010/main" val="20008356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ERGMS are very similar to regression in the aspect that we have a conditional probability as our outcome, and we use a function to estimate that.</a:t>
            </a:r>
          </a:p>
          <a:p>
            <a:r>
              <a:rPr lang="en-US" dirty="0"/>
              <a:t>So in R the results looks very similar to regression where we will have the coefficients, SE and p-values and even AIC and BIC. </a:t>
            </a:r>
          </a:p>
          <a:p>
            <a:r>
              <a:rPr lang="en-US" dirty="0"/>
              <a:t>ERGMs are also used to obtain more generalizable networks and for some modeling frameworks is used as a first step to inform the model </a:t>
            </a:r>
          </a:p>
        </p:txBody>
      </p:sp>
      <p:sp>
        <p:nvSpPr>
          <p:cNvPr id="4" name="Slide Number Placeholder 3"/>
          <p:cNvSpPr>
            <a:spLocks noGrp="1"/>
          </p:cNvSpPr>
          <p:nvPr>
            <p:ph type="sldNum" sz="quarter" idx="5"/>
          </p:nvPr>
        </p:nvSpPr>
        <p:spPr/>
        <p:txBody>
          <a:bodyPr/>
          <a:lstStyle/>
          <a:p>
            <a:fld id="{C0632C28-308E-45D3-B2B2-CA67399B68E8}" type="slidenum">
              <a:rPr lang="en-US" smtClean="0"/>
              <a:t>26</a:t>
            </a:fld>
            <a:endParaRPr lang="en-US"/>
          </a:p>
        </p:txBody>
      </p:sp>
    </p:spTree>
    <p:extLst>
      <p:ext uri="{BB962C8B-B14F-4D97-AF65-F5344CB8AC3E}">
        <p14:creationId xmlns:p14="http://schemas.microsoft.com/office/powerpoint/2010/main" val="6118166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Independent Identically Distributed</a:t>
            </a:r>
          </a:p>
        </p:txBody>
      </p:sp>
      <p:sp>
        <p:nvSpPr>
          <p:cNvPr id="4" name="Slide Number Placeholder 3"/>
          <p:cNvSpPr>
            <a:spLocks noGrp="1"/>
          </p:cNvSpPr>
          <p:nvPr>
            <p:ph type="sldNum" sz="quarter" idx="5"/>
          </p:nvPr>
        </p:nvSpPr>
        <p:spPr/>
        <p:txBody>
          <a:bodyPr/>
          <a:lstStyle/>
          <a:p>
            <a:fld id="{C0632C28-308E-45D3-B2B2-CA67399B68E8}" type="slidenum">
              <a:rPr lang="en-US" smtClean="0"/>
              <a:t>28</a:t>
            </a:fld>
            <a:endParaRPr lang="en-US"/>
          </a:p>
        </p:txBody>
      </p:sp>
    </p:spTree>
    <p:extLst>
      <p:ext uri="{BB962C8B-B14F-4D97-AF65-F5344CB8AC3E}">
        <p14:creationId xmlns:p14="http://schemas.microsoft.com/office/powerpoint/2010/main" val="35182589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approach to deal with heterogeneity of the population is using metapopulation models, where we stratify the population according to some characteristics.</a:t>
            </a:r>
          </a:p>
          <a:p>
            <a:r>
              <a:rPr lang="en-US" dirty="0"/>
              <a:t>We can include a network to inform our model with the rates of contacts between populations</a:t>
            </a:r>
          </a:p>
          <a:p>
            <a:r>
              <a:rPr lang="en-US" dirty="0"/>
              <a:t>For this like we mentioned previously, you require network data that is representative and likely to reproduce in the future</a:t>
            </a:r>
          </a:p>
        </p:txBody>
      </p:sp>
      <p:sp>
        <p:nvSpPr>
          <p:cNvPr id="4" name="Slide Number Placeholder 3"/>
          <p:cNvSpPr>
            <a:spLocks noGrp="1"/>
          </p:cNvSpPr>
          <p:nvPr>
            <p:ph type="sldNum" sz="quarter" idx="5"/>
          </p:nvPr>
        </p:nvSpPr>
        <p:spPr/>
        <p:txBody>
          <a:bodyPr/>
          <a:lstStyle/>
          <a:p>
            <a:fld id="{C0632C28-308E-45D3-B2B2-CA67399B68E8}" type="slidenum">
              <a:rPr lang="en-US" smtClean="0"/>
              <a:t>30</a:t>
            </a:fld>
            <a:endParaRPr lang="en-US"/>
          </a:p>
        </p:txBody>
      </p:sp>
    </p:spTree>
    <p:extLst>
      <p:ext uri="{BB962C8B-B14F-4D97-AF65-F5344CB8AC3E}">
        <p14:creationId xmlns:p14="http://schemas.microsoft.com/office/powerpoint/2010/main" val="12082902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MX" sz="1200" dirty="0"/>
              <a:t>As we have seen on the previous lectures and excercises, we represent our network with a list of nodes and edges that we recorded over a timer period. Static Network analysis lacks the ability to model the changes in patterns over time, we assume that contacts are equaly likely to happen at any time.</a:t>
            </a:r>
          </a:p>
          <a:p>
            <a:pPr marL="0" indent="0">
              <a:buFont typeface="Arial" panose="020B0604020202020204" pitchFamily="34" charset="0"/>
              <a:buNone/>
            </a:pPr>
            <a:r>
              <a:rPr lang="es-MX" sz="1200" dirty="0"/>
              <a:t>In Dynamic netwok analysys...</a:t>
            </a:r>
          </a:p>
          <a:p>
            <a:pPr marL="457200" indent="-457200">
              <a:buFont typeface="Arial" panose="020B0604020202020204" pitchFamily="34" charset="0"/>
              <a:buChar char="•"/>
            </a:pPr>
            <a:r>
              <a:rPr lang="es-MX" sz="1200" dirty="0"/>
              <a:t>Time is considered as another dimension of the graph</a:t>
            </a:r>
          </a:p>
          <a:p>
            <a:pPr marL="457200" indent="-457200">
              <a:buFont typeface="Arial" panose="020B0604020202020204" pitchFamily="34" charset="0"/>
              <a:buChar char="•"/>
            </a:pPr>
            <a:r>
              <a:rPr lang="es-MX" sz="1200" dirty="0"/>
              <a:t>Nodes and edges are </a:t>
            </a:r>
            <a:r>
              <a:rPr lang="es-MX" sz="1200" b="1" dirty="0">
                <a:solidFill>
                  <a:srgbClr val="C00000"/>
                </a:solidFill>
              </a:rPr>
              <a:t>not</a:t>
            </a:r>
            <a:r>
              <a:rPr lang="es-MX" sz="1200" dirty="0"/>
              <a:t> constant over time (some nodes might only be active partially)</a:t>
            </a:r>
          </a:p>
        </p:txBody>
      </p:sp>
      <p:sp>
        <p:nvSpPr>
          <p:cNvPr id="4" name="Slide Number Placeholder 3"/>
          <p:cNvSpPr>
            <a:spLocks noGrp="1"/>
          </p:cNvSpPr>
          <p:nvPr>
            <p:ph type="sldNum" sz="quarter" idx="5"/>
          </p:nvPr>
        </p:nvSpPr>
        <p:spPr/>
        <p:txBody>
          <a:bodyPr/>
          <a:lstStyle/>
          <a:p>
            <a:fld id="{9B10F418-5B55-4D0D-A240-A0829B03A7E5}" type="slidenum">
              <a:rPr lang="en-US" smtClean="0"/>
              <a:t>3</a:t>
            </a:fld>
            <a:endParaRPr lang="en-US"/>
          </a:p>
        </p:txBody>
      </p:sp>
    </p:spTree>
    <p:extLst>
      <p:ext uri="{BB962C8B-B14F-4D97-AF65-F5344CB8AC3E}">
        <p14:creationId xmlns:p14="http://schemas.microsoft.com/office/powerpoint/2010/main" val="114600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s-MX" dirty="0"/>
              <a:t>A dynamic network (DN) can be seen as a collection off static networks aggregated at different time intervals. </a:t>
            </a:r>
          </a:p>
          <a:p>
            <a:pPr marL="171450" indent="-171450">
              <a:buFont typeface="Arial" panose="020B0604020202020204" pitchFamily="34" charset="0"/>
              <a:buChar char="•"/>
            </a:pPr>
            <a:r>
              <a:rPr lang="es-MX" dirty="0"/>
              <a:t>Defining these intervals will depend on the information available and the results we are looking for.</a:t>
            </a:r>
          </a:p>
          <a:p>
            <a:pPr marL="171450" indent="-171450">
              <a:buFont typeface="Arial" panose="020B0604020202020204" pitchFamily="34" charset="0"/>
              <a:buChar char="•"/>
            </a:pPr>
            <a:r>
              <a:rPr lang="en-US" dirty="0"/>
              <a:t>Depending on the level of aggregation anywhere from all or none of the temporal information will be lost</a:t>
            </a:r>
          </a:p>
          <a:p>
            <a:endParaRPr lang="en-US" dirty="0"/>
          </a:p>
        </p:txBody>
      </p:sp>
      <p:sp>
        <p:nvSpPr>
          <p:cNvPr id="4" name="Slide Number Placeholder 3"/>
          <p:cNvSpPr>
            <a:spLocks noGrp="1"/>
          </p:cNvSpPr>
          <p:nvPr>
            <p:ph type="sldNum" sz="quarter" idx="5"/>
          </p:nvPr>
        </p:nvSpPr>
        <p:spPr/>
        <p:txBody>
          <a:bodyPr/>
          <a:lstStyle/>
          <a:p>
            <a:fld id="{9B10F418-5B55-4D0D-A240-A0829B03A7E5}" type="slidenum">
              <a:rPr lang="en-US" smtClean="0"/>
              <a:t>4</a:t>
            </a:fld>
            <a:endParaRPr lang="en-US"/>
          </a:p>
        </p:txBody>
      </p:sp>
    </p:spTree>
    <p:extLst>
      <p:ext uri="{BB962C8B-B14F-4D97-AF65-F5344CB8AC3E}">
        <p14:creationId xmlns:p14="http://schemas.microsoft.com/office/powerpoint/2010/main" val="999442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s-MX" sz="1200" dirty="0"/>
              <a:t>Contact patterns are usually influenced by extrinsic events (weather conditions, demand, production cycles, etc..) and these events might change over time.</a:t>
            </a:r>
          </a:p>
          <a:p>
            <a:pPr marL="285750" indent="-285750">
              <a:buFont typeface="Arial" panose="020B0604020202020204" pitchFamily="34" charset="0"/>
              <a:buChar char="•"/>
            </a:pPr>
            <a:endParaRPr lang="es-MX" sz="1200" dirty="0"/>
          </a:p>
          <a:p>
            <a:pPr marL="285750" indent="-285750">
              <a:buFont typeface="Arial" panose="020B0604020202020204" pitchFamily="34" charset="0"/>
              <a:buChar char="•"/>
            </a:pPr>
            <a:r>
              <a:rPr lang="es-MX" sz="1200" dirty="0"/>
              <a:t>Disease transmission has a linear process. We know that the disease will always be transmited from one individual to another </a:t>
            </a:r>
          </a:p>
          <a:p>
            <a:pPr marL="285750" indent="-285750">
              <a:buFont typeface="Arial" panose="020B0604020202020204" pitchFamily="34" charset="0"/>
              <a:buChar char="•"/>
            </a:pPr>
            <a:endParaRPr lang="es-MX" sz="1200" dirty="0"/>
          </a:p>
          <a:p>
            <a:pPr marL="285750" indent="-285750">
              <a:buFont typeface="Arial" panose="020B0604020202020204" pitchFamily="34" charset="0"/>
              <a:buChar char="•"/>
            </a:pPr>
            <a:r>
              <a:rPr lang="en-US" sz="1200" dirty="0"/>
              <a:t>A static network will always contain edges that were not necessarily present at the time when a transmission event occurred, which could be important for estimating the transmission rates</a:t>
            </a:r>
            <a:r>
              <a:rPr lang="es-MX" sz="1200" dirty="0"/>
              <a:t>.</a:t>
            </a:r>
          </a:p>
          <a:p>
            <a:endParaRPr lang="en-US" dirty="0"/>
          </a:p>
        </p:txBody>
      </p:sp>
      <p:sp>
        <p:nvSpPr>
          <p:cNvPr id="4" name="Slide Number Placeholder 3"/>
          <p:cNvSpPr>
            <a:spLocks noGrp="1"/>
          </p:cNvSpPr>
          <p:nvPr>
            <p:ph type="sldNum" sz="quarter" idx="5"/>
          </p:nvPr>
        </p:nvSpPr>
        <p:spPr/>
        <p:txBody>
          <a:bodyPr/>
          <a:lstStyle/>
          <a:p>
            <a:fld id="{9B10F418-5B55-4D0D-A240-A0829B03A7E5}" type="slidenum">
              <a:rPr lang="en-US" smtClean="0"/>
              <a:t>5</a:t>
            </a:fld>
            <a:endParaRPr lang="en-US"/>
          </a:p>
        </p:txBody>
      </p:sp>
    </p:spTree>
    <p:extLst>
      <p:ext uri="{BB962C8B-B14F-4D97-AF65-F5344CB8AC3E}">
        <p14:creationId xmlns:p14="http://schemas.microsoft.com/office/powerpoint/2010/main" val="20380805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ways we can use network dynamics in epidemiology</a:t>
            </a:r>
          </a:p>
          <a:p>
            <a:r>
              <a:rPr lang="en-US" dirty="0"/>
              <a:t>First we will focus on using network dynamics for exploring changes on the structure.</a:t>
            </a:r>
          </a:p>
        </p:txBody>
      </p:sp>
      <p:sp>
        <p:nvSpPr>
          <p:cNvPr id="4" name="Slide Number Placeholder 3"/>
          <p:cNvSpPr>
            <a:spLocks noGrp="1"/>
          </p:cNvSpPr>
          <p:nvPr>
            <p:ph type="sldNum" sz="quarter" idx="5"/>
          </p:nvPr>
        </p:nvSpPr>
        <p:spPr/>
        <p:txBody>
          <a:bodyPr/>
          <a:lstStyle/>
          <a:p>
            <a:fld id="{5CB8E5B2-D490-4A34-A5B9-263B70944830}" type="slidenum">
              <a:rPr lang="en-US" smtClean="0"/>
              <a:t>6</a:t>
            </a:fld>
            <a:endParaRPr lang="en-US"/>
          </a:p>
        </p:txBody>
      </p:sp>
    </p:spTree>
    <p:extLst>
      <p:ext uri="{BB962C8B-B14F-4D97-AF65-F5344CB8AC3E}">
        <p14:creationId xmlns:p14="http://schemas.microsoft.com/office/powerpoint/2010/main" val="26837441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solidFill>
                  <a:schemeClr val="accent1">
                    <a:lumMod val="75000"/>
                  </a:schemeClr>
                </a:solidFill>
              </a:rPr>
              <a:t>Understanding the evolution of the network over time: </a:t>
            </a:r>
            <a:r>
              <a:rPr lang="en-US" b="0" dirty="0">
                <a:solidFill>
                  <a:schemeClr val="accent1">
                    <a:lumMod val="75000"/>
                  </a:schemeClr>
                </a:solidFill>
              </a:rPr>
              <a:t>As the environment changes, so odes the behavior of individuals. For example, we can use network dynamics to understand better how the animal trade changes over the lapse of a year, this might be helpful to identify seasonality of high movement, or we can also us this to evaluate how the reporting system has improved over the years. </a:t>
            </a:r>
          </a:p>
          <a:p>
            <a:pPr marL="171450" indent="-171450">
              <a:buFont typeface="Arial" panose="020B0604020202020204" pitchFamily="34" charset="0"/>
              <a:buChar char="•"/>
            </a:pPr>
            <a:endParaRPr lang="en-US" b="0" dirty="0">
              <a:solidFill>
                <a:schemeClr val="accent1">
                  <a:lumMod val="75000"/>
                </a:schemeClr>
              </a:solidFill>
            </a:endParaRPr>
          </a:p>
          <a:p>
            <a:pPr marL="171450" indent="-171450">
              <a:buFont typeface="Arial" panose="020B0604020202020204" pitchFamily="34" charset="0"/>
              <a:buChar char="•"/>
            </a:pPr>
            <a:r>
              <a:rPr lang="en-US" b="1" dirty="0">
                <a:solidFill>
                  <a:schemeClr val="accent1">
                    <a:lumMod val="75000"/>
                  </a:schemeClr>
                </a:solidFill>
              </a:rPr>
              <a:t>Understanding how changes in the environment impact the network structure. </a:t>
            </a:r>
            <a:r>
              <a:rPr lang="en-US" b="0" dirty="0">
                <a:solidFill>
                  <a:schemeClr val="accent1">
                    <a:lumMod val="75000"/>
                  </a:schemeClr>
                </a:solidFill>
              </a:rPr>
              <a:t> Environmental changes such as  </a:t>
            </a:r>
            <a:r>
              <a:rPr lang="en-US" dirty="0">
                <a:solidFill>
                  <a:schemeClr val="bg2">
                    <a:lumMod val="50000"/>
                  </a:schemeClr>
                </a:solidFill>
              </a:rPr>
              <a:t>drought, fires, floods, etc. can have an impact on the way individuals interact. </a:t>
            </a:r>
          </a:p>
          <a:p>
            <a:pPr marL="171450" indent="-171450">
              <a:buFont typeface="Arial" panose="020B0604020202020204" pitchFamily="34" charset="0"/>
              <a:buChar char="•"/>
            </a:pPr>
            <a:endParaRPr lang="en-US" b="1" dirty="0">
              <a:solidFill>
                <a:schemeClr val="accent1">
                  <a:lumMod val="75000"/>
                </a:schemeClr>
              </a:solidFill>
            </a:endParaRPr>
          </a:p>
          <a:p>
            <a:pPr marL="171450" indent="-171450">
              <a:buFont typeface="Arial" panose="020B0604020202020204" pitchFamily="34" charset="0"/>
              <a:buChar char="•"/>
            </a:pPr>
            <a:r>
              <a:rPr lang="en-US" b="1" dirty="0">
                <a:solidFill>
                  <a:schemeClr val="accent1">
                    <a:lumMod val="75000"/>
                  </a:schemeClr>
                </a:solidFill>
              </a:rPr>
              <a:t>Understanding how changes in individual traits impact the network structure: </a:t>
            </a:r>
            <a:r>
              <a:rPr lang="en-US" dirty="0">
                <a:solidFill>
                  <a:schemeClr val="bg2">
                    <a:lumMod val="50000"/>
                  </a:schemeClr>
                </a:solidFill>
              </a:rPr>
              <a:t>Presence or absence of particular individuals can impact the structure of interactions. (for example when we remove nodes with high betweenness)</a:t>
            </a:r>
          </a:p>
          <a:p>
            <a:endParaRPr lang="en-US" dirty="0"/>
          </a:p>
        </p:txBody>
      </p:sp>
      <p:sp>
        <p:nvSpPr>
          <p:cNvPr id="4" name="Slide Number Placeholder 3"/>
          <p:cNvSpPr>
            <a:spLocks noGrp="1"/>
          </p:cNvSpPr>
          <p:nvPr>
            <p:ph type="sldNum" sz="quarter" idx="5"/>
          </p:nvPr>
        </p:nvSpPr>
        <p:spPr/>
        <p:txBody>
          <a:bodyPr/>
          <a:lstStyle/>
          <a:p>
            <a:fld id="{9B10F418-5B55-4D0D-A240-A0829B03A7E5}" type="slidenum">
              <a:rPr lang="en-US" smtClean="0"/>
              <a:t>7</a:t>
            </a:fld>
            <a:endParaRPr lang="en-US"/>
          </a:p>
        </p:txBody>
      </p:sp>
    </p:spTree>
    <p:extLst>
      <p:ext uri="{BB962C8B-B14F-4D97-AF65-F5344CB8AC3E}">
        <p14:creationId xmlns:p14="http://schemas.microsoft.com/office/powerpoint/2010/main" val="23552971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dirty="0"/>
              <a:t>Model or understand an observed epidemic</a:t>
            </a:r>
          </a:p>
          <a:p>
            <a:pPr marL="171450" indent="-171450">
              <a:buFont typeface="Arial" panose="020B0604020202020204" pitchFamily="34" charset="0"/>
              <a:buChar char="•"/>
            </a:pPr>
            <a:r>
              <a:rPr lang="en-US" sz="1200" dirty="0"/>
              <a:t>Making predictions about susceptibility of a population</a:t>
            </a:r>
          </a:p>
          <a:p>
            <a:endParaRPr lang="en-US" dirty="0"/>
          </a:p>
        </p:txBody>
      </p:sp>
      <p:sp>
        <p:nvSpPr>
          <p:cNvPr id="4" name="Slide Number Placeholder 3"/>
          <p:cNvSpPr>
            <a:spLocks noGrp="1"/>
          </p:cNvSpPr>
          <p:nvPr>
            <p:ph type="sldNum" sz="quarter" idx="5"/>
          </p:nvPr>
        </p:nvSpPr>
        <p:spPr/>
        <p:txBody>
          <a:bodyPr/>
          <a:lstStyle/>
          <a:p>
            <a:fld id="{5CB8E5B2-D490-4A34-A5B9-263B70944830}" type="slidenum">
              <a:rPr lang="en-US" smtClean="0"/>
              <a:t>8</a:t>
            </a:fld>
            <a:endParaRPr lang="en-US"/>
          </a:p>
        </p:txBody>
      </p:sp>
    </p:spTree>
    <p:extLst>
      <p:ext uri="{BB962C8B-B14F-4D97-AF65-F5344CB8AC3E}">
        <p14:creationId xmlns:p14="http://schemas.microsoft.com/office/powerpoint/2010/main" val="420072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estimating disease incidence, we usually have case and population data. In this example we have 5 individuals.</a:t>
            </a:r>
          </a:p>
          <a:p>
            <a:r>
              <a:rPr lang="en-US" dirty="0"/>
              <a:t>At T1 we ca</a:t>
            </a:r>
          </a:p>
          <a:p>
            <a:endParaRPr lang="en-US" dirty="0"/>
          </a:p>
          <a:p>
            <a:r>
              <a:rPr lang="en-US" dirty="0"/>
              <a:t>Static networks will always contain edges that were not necessarily present at the time the transmission events actually occurred. </a:t>
            </a:r>
          </a:p>
        </p:txBody>
      </p:sp>
      <p:sp>
        <p:nvSpPr>
          <p:cNvPr id="4" name="Slide Number Placeholder 3"/>
          <p:cNvSpPr>
            <a:spLocks noGrp="1"/>
          </p:cNvSpPr>
          <p:nvPr>
            <p:ph type="sldNum" sz="quarter" idx="5"/>
          </p:nvPr>
        </p:nvSpPr>
        <p:spPr/>
        <p:txBody>
          <a:bodyPr/>
          <a:lstStyle/>
          <a:p>
            <a:fld id="{9B10F418-5B55-4D0D-A240-A0829B03A7E5}" type="slidenum">
              <a:rPr lang="en-US" smtClean="0"/>
              <a:t>9</a:t>
            </a:fld>
            <a:endParaRPr lang="en-US"/>
          </a:p>
        </p:txBody>
      </p:sp>
    </p:spTree>
    <p:extLst>
      <p:ext uri="{BB962C8B-B14F-4D97-AF65-F5344CB8AC3E}">
        <p14:creationId xmlns:p14="http://schemas.microsoft.com/office/powerpoint/2010/main" val="193706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267A1-D4F0-4E12-A207-0F25CBB4C4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492034-F1B7-40D3-897C-83A129A64B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A66C644-5936-40AB-86E2-D0A58D8CC77D}"/>
              </a:ext>
            </a:extLst>
          </p:cNvPr>
          <p:cNvSpPr>
            <a:spLocks noGrp="1"/>
          </p:cNvSpPr>
          <p:nvPr>
            <p:ph type="dt" sz="half" idx="10"/>
          </p:nvPr>
        </p:nvSpPr>
        <p:spPr/>
        <p:txBody>
          <a:bodyPr/>
          <a:lstStyle/>
          <a:p>
            <a:fld id="{65CDE7D6-DFA2-4E92-B8D9-4CC83CC0101D}" type="datetimeFigureOut">
              <a:rPr lang="en-US" smtClean="0"/>
              <a:t>2/25/21</a:t>
            </a:fld>
            <a:endParaRPr lang="en-US"/>
          </a:p>
        </p:txBody>
      </p:sp>
      <p:sp>
        <p:nvSpPr>
          <p:cNvPr id="5" name="Footer Placeholder 4">
            <a:extLst>
              <a:ext uri="{FF2B5EF4-FFF2-40B4-BE49-F238E27FC236}">
                <a16:creationId xmlns:a16="http://schemas.microsoft.com/office/drawing/2014/main" id="{C824575C-F579-43E2-BAD7-8E0AF426CF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043B96-28DE-400A-B35B-AD5670D44E7E}"/>
              </a:ext>
            </a:extLst>
          </p:cNvPr>
          <p:cNvSpPr>
            <a:spLocks noGrp="1"/>
          </p:cNvSpPr>
          <p:nvPr>
            <p:ph type="sldNum" sz="quarter" idx="12"/>
          </p:nvPr>
        </p:nvSpPr>
        <p:spPr/>
        <p:txBody>
          <a:bodyPr/>
          <a:lstStyle/>
          <a:p>
            <a:fld id="{3520FD9F-C5A2-4213-9304-032AE67F14BC}" type="slidenum">
              <a:rPr lang="en-US" smtClean="0"/>
              <a:t>‹#›</a:t>
            </a:fld>
            <a:endParaRPr lang="en-US"/>
          </a:p>
        </p:txBody>
      </p:sp>
    </p:spTree>
    <p:extLst>
      <p:ext uri="{BB962C8B-B14F-4D97-AF65-F5344CB8AC3E}">
        <p14:creationId xmlns:p14="http://schemas.microsoft.com/office/powerpoint/2010/main" val="866686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5A0E5-DB63-4D9E-90B8-EF3B655737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CDFAE6E-1AFC-4AEE-9102-C7ED6E45F5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634611-8FE4-4299-8B2B-6D682A31A9BE}"/>
              </a:ext>
            </a:extLst>
          </p:cNvPr>
          <p:cNvSpPr>
            <a:spLocks noGrp="1"/>
          </p:cNvSpPr>
          <p:nvPr>
            <p:ph type="dt" sz="half" idx="10"/>
          </p:nvPr>
        </p:nvSpPr>
        <p:spPr/>
        <p:txBody>
          <a:bodyPr/>
          <a:lstStyle/>
          <a:p>
            <a:fld id="{65CDE7D6-DFA2-4E92-B8D9-4CC83CC0101D}" type="datetimeFigureOut">
              <a:rPr lang="en-US" smtClean="0"/>
              <a:t>2/25/21</a:t>
            </a:fld>
            <a:endParaRPr lang="en-US"/>
          </a:p>
        </p:txBody>
      </p:sp>
      <p:sp>
        <p:nvSpPr>
          <p:cNvPr id="5" name="Footer Placeholder 4">
            <a:extLst>
              <a:ext uri="{FF2B5EF4-FFF2-40B4-BE49-F238E27FC236}">
                <a16:creationId xmlns:a16="http://schemas.microsoft.com/office/drawing/2014/main" id="{5C7FF361-6619-4E5A-AC17-B7CF8525E8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9BAC0A-DB4C-47CA-BC50-E6297179DABB}"/>
              </a:ext>
            </a:extLst>
          </p:cNvPr>
          <p:cNvSpPr>
            <a:spLocks noGrp="1"/>
          </p:cNvSpPr>
          <p:nvPr>
            <p:ph type="sldNum" sz="quarter" idx="12"/>
          </p:nvPr>
        </p:nvSpPr>
        <p:spPr/>
        <p:txBody>
          <a:bodyPr/>
          <a:lstStyle/>
          <a:p>
            <a:fld id="{3520FD9F-C5A2-4213-9304-032AE67F14BC}" type="slidenum">
              <a:rPr lang="en-US" smtClean="0"/>
              <a:t>‹#›</a:t>
            </a:fld>
            <a:endParaRPr lang="en-US"/>
          </a:p>
        </p:txBody>
      </p:sp>
    </p:spTree>
    <p:extLst>
      <p:ext uri="{BB962C8B-B14F-4D97-AF65-F5344CB8AC3E}">
        <p14:creationId xmlns:p14="http://schemas.microsoft.com/office/powerpoint/2010/main" val="2913524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ACE4CB-F1AB-479F-9EF1-B7DBC5217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A88DE33-C0F7-44B6-87AD-590880BFE5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DA587D-90F1-44E8-A5EE-46F1AD092D25}"/>
              </a:ext>
            </a:extLst>
          </p:cNvPr>
          <p:cNvSpPr>
            <a:spLocks noGrp="1"/>
          </p:cNvSpPr>
          <p:nvPr>
            <p:ph type="dt" sz="half" idx="10"/>
          </p:nvPr>
        </p:nvSpPr>
        <p:spPr/>
        <p:txBody>
          <a:bodyPr/>
          <a:lstStyle/>
          <a:p>
            <a:fld id="{65CDE7D6-DFA2-4E92-B8D9-4CC83CC0101D}" type="datetimeFigureOut">
              <a:rPr lang="en-US" smtClean="0"/>
              <a:t>2/25/21</a:t>
            </a:fld>
            <a:endParaRPr lang="en-US"/>
          </a:p>
        </p:txBody>
      </p:sp>
      <p:sp>
        <p:nvSpPr>
          <p:cNvPr id="5" name="Footer Placeholder 4">
            <a:extLst>
              <a:ext uri="{FF2B5EF4-FFF2-40B4-BE49-F238E27FC236}">
                <a16:creationId xmlns:a16="http://schemas.microsoft.com/office/drawing/2014/main" id="{A47B4808-9FE3-4DDC-BCF8-63688FD58A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6C7D11-5FFE-48BA-8D21-E20B3B410D80}"/>
              </a:ext>
            </a:extLst>
          </p:cNvPr>
          <p:cNvSpPr>
            <a:spLocks noGrp="1"/>
          </p:cNvSpPr>
          <p:nvPr>
            <p:ph type="sldNum" sz="quarter" idx="12"/>
          </p:nvPr>
        </p:nvSpPr>
        <p:spPr/>
        <p:txBody>
          <a:bodyPr/>
          <a:lstStyle/>
          <a:p>
            <a:fld id="{3520FD9F-C5A2-4213-9304-032AE67F14BC}" type="slidenum">
              <a:rPr lang="en-US" smtClean="0"/>
              <a:t>‹#›</a:t>
            </a:fld>
            <a:endParaRPr lang="en-US"/>
          </a:p>
        </p:txBody>
      </p:sp>
    </p:spTree>
    <p:extLst>
      <p:ext uri="{BB962C8B-B14F-4D97-AF65-F5344CB8AC3E}">
        <p14:creationId xmlns:p14="http://schemas.microsoft.com/office/powerpoint/2010/main" val="4006657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44210-194D-4C45-89C3-C471651948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D4E176-3DD4-4A11-8E0D-F9795F83CF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2987E3-6AD1-41F0-87A2-6F890C57C2E6}"/>
              </a:ext>
            </a:extLst>
          </p:cNvPr>
          <p:cNvSpPr>
            <a:spLocks noGrp="1"/>
          </p:cNvSpPr>
          <p:nvPr>
            <p:ph type="dt" sz="half" idx="10"/>
          </p:nvPr>
        </p:nvSpPr>
        <p:spPr/>
        <p:txBody>
          <a:bodyPr/>
          <a:lstStyle/>
          <a:p>
            <a:fld id="{65CDE7D6-DFA2-4E92-B8D9-4CC83CC0101D}" type="datetimeFigureOut">
              <a:rPr lang="en-US" smtClean="0"/>
              <a:t>2/25/21</a:t>
            </a:fld>
            <a:endParaRPr lang="en-US"/>
          </a:p>
        </p:txBody>
      </p:sp>
      <p:sp>
        <p:nvSpPr>
          <p:cNvPr id="5" name="Footer Placeholder 4">
            <a:extLst>
              <a:ext uri="{FF2B5EF4-FFF2-40B4-BE49-F238E27FC236}">
                <a16:creationId xmlns:a16="http://schemas.microsoft.com/office/drawing/2014/main" id="{B39162BC-E876-451C-A5E7-96882EE07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13C77C-873C-4A66-8E38-09A2DFEA560E}"/>
              </a:ext>
            </a:extLst>
          </p:cNvPr>
          <p:cNvSpPr>
            <a:spLocks noGrp="1"/>
          </p:cNvSpPr>
          <p:nvPr>
            <p:ph type="sldNum" sz="quarter" idx="12"/>
          </p:nvPr>
        </p:nvSpPr>
        <p:spPr/>
        <p:txBody>
          <a:bodyPr/>
          <a:lstStyle/>
          <a:p>
            <a:fld id="{3520FD9F-C5A2-4213-9304-032AE67F14BC}" type="slidenum">
              <a:rPr lang="en-US" smtClean="0"/>
              <a:t>‹#›</a:t>
            </a:fld>
            <a:endParaRPr lang="en-US"/>
          </a:p>
        </p:txBody>
      </p:sp>
    </p:spTree>
    <p:extLst>
      <p:ext uri="{BB962C8B-B14F-4D97-AF65-F5344CB8AC3E}">
        <p14:creationId xmlns:p14="http://schemas.microsoft.com/office/powerpoint/2010/main" val="2636702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DA19C-631E-4740-BCA8-177A17E640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0C1E7F8-99CA-4D5F-9A14-7EC38DC4EC7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F323FB-79CC-4BE7-AC28-DC1EC70213A8}"/>
              </a:ext>
            </a:extLst>
          </p:cNvPr>
          <p:cNvSpPr>
            <a:spLocks noGrp="1"/>
          </p:cNvSpPr>
          <p:nvPr>
            <p:ph type="dt" sz="half" idx="10"/>
          </p:nvPr>
        </p:nvSpPr>
        <p:spPr/>
        <p:txBody>
          <a:bodyPr/>
          <a:lstStyle/>
          <a:p>
            <a:fld id="{65CDE7D6-DFA2-4E92-B8D9-4CC83CC0101D}" type="datetimeFigureOut">
              <a:rPr lang="en-US" smtClean="0"/>
              <a:t>2/25/21</a:t>
            </a:fld>
            <a:endParaRPr lang="en-US"/>
          </a:p>
        </p:txBody>
      </p:sp>
      <p:sp>
        <p:nvSpPr>
          <p:cNvPr id="5" name="Footer Placeholder 4">
            <a:extLst>
              <a:ext uri="{FF2B5EF4-FFF2-40B4-BE49-F238E27FC236}">
                <a16:creationId xmlns:a16="http://schemas.microsoft.com/office/drawing/2014/main" id="{C5974049-7D01-4FA5-9AA1-CBEA714F92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BE82BA-7926-4839-B243-3C46860DDFD8}"/>
              </a:ext>
            </a:extLst>
          </p:cNvPr>
          <p:cNvSpPr>
            <a:spLocks noGrp="1"/>
          </p:cNvSpPr>
          <p:nvPr>
            <p:ph type="sldNum" sz="quarter" idx="12"/>
          </p:nvPr>
        </p:nvSpPr>
        <p:spPr/>
        <p:txBody>
          <a:bodyPr/>
          <a:lstStyle/>
          <a:p>
            <a:fld id="{3520FD9F-C5A2-4213-9304-032AE67F14BC}" type="slidenum">
              <a:rPr lang="en-US" smtClean="0"/>
              <a:t>‹#›</a:t>
            </a:fld>
            <a:endParaRPr lang="en-US"/>
          </a:p>
        </p:txBody>
      </p:sp>
    </p:spTree>
    <p:extLst>
      <p:ext uri="{BB962C8B-B14F-4D97-AF65-F5344CB8AC3E}">
        <p14:creationId xmlns:p14="http://schemas.microsoft.com/office/powerpoint/2010/main" val="401549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D0235-FD22-4259-8E37-BDD3CC8E10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AC2FDD-3E2B-4B80-8B41-F5BA335AF2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AE6A905-960E-41E0-9322-517D2FA61BD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A45BED-4F0F-4892-AAAD-A2F5B72FDDF4}"/>
              </a:ext>
            </a:extLst>
          </p:cNvPr>
          <p:cNvSpPr>
            <a:spLocks noGrp="1"/>
          </p:cNvSpPr>
          <p:nvPr>
            <p:ph type="dt" sz="half" idx="10"/>
          </p:nvPr>
        </p:nvSpPr>
        <p:spPr/>
        <p:txBody>
          <a:bodyPr/>
          <a:lstStyle/>
          <a:p>
            <a:fld id="{65CDE7D6-DFA2-4E92-B8D9-4CC83CC0101D}" type="datetimeFigureOut">
              <a:rPr lang="en-US" smtClean="0"/>
              <a:t>2/25/21</a:t>
            </a:fld>
            <a:endParaRPr lang="en-US"/>
          </a:p>
        </p:txBody>
      </p:sp>
      <p:sp>
        <p:nvSpPr>
          <p:cNvPr id="6" name="Footer Placeholder 5">
            <a:extLst>
              <a:ext uri="{FF2B5EF4-FFF2-40B4-BE49-F238E27FC236}">
                <a16:creationId xmlns:a16="http://schemas.microsoft.com/office/drawing/2014/main" id="{56387CE8-2668-47FB-92FD-6570914ECC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AC3234-F7B8-4383-9542-57E7E96B0A32}"/>
              </a:ext>
            </a:extLst>
          </p:cNvPr>
          <p:cNvSpPr>
            <a:spLocks noGrp="1"/>
          </p:cNvSpPr>
          <p:nvPr>
            <p:ph type="sldNum" sz="quarter" idx="12"/>
          </p:nvPr>
        </p:nvSpPr>
        <p:spPr/>
        <p:txBody>
          <a:bodyPr/>
          <a:lstStyle/>
          <a:p>
            <a:fld id="{3520FD9F-C5A2-4213-9304-032AE67F14BC}" type="slidenum">
              <a:rPr lang="en-US" smtClean="0"/>
              <a:t>‹#›</a:t>
            </a:fld>
            <a:endParaRPr lang="en-US"/>
          </a:p>
        </p:txBody>
      </p:sp>
    </p:spTree>
    <p:extLst>
      <p:ext uri="{BB962C8B-B14F-4D97-AF65-F5344CB8AC3E}">
        <p14:creationId xmlns:p14="http://schemas.microsoft.com/office/powerpoint/2010/main" val="1759645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58098-CCAE-4C24-A09C-CCDAEBBDFD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5767FC-8A24-4E15-BC0C-9BD3AF07AA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6927FB-15E4-4695-995F-64607E438D7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95DE110-6C82-490F-A6EA-0EF7EFBAE6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34F68D-1A1A-468C-917E-1E49F91B672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EE5911-8FC8-4660-9D87-F62FF58F6BC0}"/>
              </a:ext>
            </a:extLst>
          </p:cNvPr>
          <p:cNvSpPr>
            <a:spLocks noGrp="1"/>
          </p:cNvSpPr>
          <p:nvPr>
            <p:ph type="dt" sz="half" idx="10"/>
          </p:nvPr>
        </p:nvSpPr>
        <p:spPr/>
        <p:txBody>
          <a:bodyPr/>
          <a:lstStyle/>
          <a:p>
            <a:fld id="{65CDE7D6-DFA2-4E92-B8D9-4CC83CC0101D}" type="datetimeFigureOut">
              <a:rPr lang="en-US" smtClean="0"/>
              <a:t>2/25/21</a:t>
            </a:fld>
            <a:endParaRPr lang="en-US"/>
          </a:p>
        </p:txBody>
      </p:sp>
      <p:sp>
        <p:nvSpPr>
          <p:cNvPr id="8" name="Footer Placeholder 7">
            <a:extLst>
              <a:ext uri="{FF2B5EF4-FFF2-40B4-BE49-F238E27FC236}">
                <a16:creationId xmlns:a16="http://schemas.microsoft.com/office/drawing/2014/main" id="{88451CB3-4C80-43DE-B3AE-BB50322151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C15641A-E3ED-4181-8153-DE30D01526B7}"/>
              </a:ext>
            </a:extLst>
          </p:cNvPr>
          <p:cNvSpPr>
            <a:spLocks noGrp="1"/>
          </p:cNvSpPr>
          <p:nvPr>
            <p:ph type="sldNum" sz="quarter" idx="12"/>
          </p:nvPr>
        </p:nvSpPr>
        <p:spPr/>
        <p:txBody>
          <a:bodyPr/>
          <a:lstStyle/>
          <a:p>
            <a:fld id="{3520FD9F-C5A2-4213-9304-032AE67F14BC}" type="slidenum">
              <a:rPr lang="en-US" smtClean="0"/>
              <a:t>‹#›</a:t>
            </a:fld>
            <a:endParaRPr lang="en-US"/>
          </a:p>
        </p:txBody>
      </p:sp>
    </p:spTree>
    <p:extLst>
      <p:ext uri="{BB962C8B-B14F-4D97-AF65-F5344CB8AC3E}">
        <p14:creationId xmlns:p14="http://schemas.microsoft.com/office/powerpoint/2010/main" val="2031446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FFB71-AB9A-4AA9-82B6-B791C53C09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528C0D-2A76-41E0-B5B3-72847B6AF3FF}"/>
              </a:ext>
            </a:extLst>
          </p:cNvPr>
          <p:cNvSpPr>
            <a:spLocks noGrp="1"/>
          </p:cNvSpPr>
          <p:nvPr>
            <p:ph type="dt" sz="half" idx="10"/>
          </p:nvPr>
        </p:nvSpPr>
        <p:spPr/>
        <p:txBody>
          <a:bodyPr/>
          <a:lstStyle/>
          <a:p>
            <a:fld id="{65CDE7D6-DFA2-4E92-B8D9-4CC83CC0101D}" type="datetimeFigureOut">
              <a:rPr lang="en-US" smtClean="0"/>
              <a:t>2/25/21</a:t>
            </a:fld>
            <a:endParaRPr lang="en-US"/>
          </a:p>
        </p:txBody>
      </p:sp>
      <p:sp>
        <p:nvSpPr>
          <p:cNvPr id="4" name="Footer Placeholder 3">
            <a:extLst>
              <a:ext uri="{FF2B5EF4-FFF2-40B4-BE49-F238E27FC236}">
                <a16:creationId xmlns:a16="http://schemas.microsoft.com/office/drawing/2014/main" id="{7E4E700B-A1A6-4943-9F2B-485977BE7FA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9D6D5B-79AF-4BAD-84EA-F4C32F42B51A}"/>
              </a:ext>
            </a:extLst>
          </p:cNvPr>
          <p:cNvSpPr>
            <a:spLocks noGrp="1"/>
          </p:cNvSpPr>
          <p:nvPr>
            <p:ph type="sldNum" sz="quarter" idx="12"/>
          </p:nvPr>
        </p:nvSpPr>
        <p:spPr/>
        <p:txBody>
          <a:bodyPr/>
          <a:lstStyle/>
          <a:p>
            <a:fld id="{3520FD9F-C5A2-4213-9304-032AE67F14BC}" type="slidenum">
              <a:rPr lang="en-US" smtClean="0"/>
              <a:t>‹#›</a:t>
            </a:fld>
            <a:endParaRPr lang="en-US"/>
          </a:p>
        </p:txBody>
      </p:sp>
    </p:spTree>
    <p:extLst>
      <p:ext uri="{BB962C8B-B14F-4D97-AF65-F5344CB8AC3E}">
        <p14:creationId xmlns:p14="http://schemas.microsoft.com/office/powerpoint/2010/main" val="6912199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C5FAD4-C0E4-43EF-9269-C976D15EFF87}"/>
              </a:ext>
            </a:extLst>
          </p:cNvPr>
          <p:cNvSpPr>
            <a:spLocks noGrp="1"/>
          </p:cNvSpPr>
          <p:nvPr>
            <p:ph type="dt" sz="half" idx="10"/>
          </p:nvPr>
        </p:nvSpPr>
        <p:spPr/>
        <p:txBody>
          <a:bodyPr/>
          <a:lstStyle/>
          <a:p>
            <a:fld id="{65CDE7D6-DFA2-4E92-B8D9-4CC83CC0101D}" type="datetimeFigureOut">
              <a:rPr lang="en-US" smtClean="0"/>
              <a:t>2/25/21</a:t>
            </a:fld>
            <a:endParaRPr lang="en-US"/>
          </a:p>
        </p:txBody>
      </p:sp>
      <p:sp>
        <p:nvSpPr>
          <p:cNvPr id="3" name="Footer Placeholder 2">
            <a:extLst>
              <a:ext uri="{FF2B5EF4-FFF2-40B4-BE49-F238E27FC236}">
                <a16:creationId xmlns:a16="http://schemas.microsoft.com/office/drawing/2014/main" id="{915E6B7F-0E77-46D7-BFDD-474809DC1D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A08DBA-881B-4D10-A73D-946217C5A7D2}"/>
              </a:ext>
            </a:extLst>
          </p:cNvPr>
          <p:cNvSpPr>
            <a:spLocks noGrp="1"/>
          </p:cNvSpPr>
          <p:nvPr>
            <p:ph type="sldNum" sz="quarter" idx="12"/>
          </p:nvPr>
        </p:nvSpPr>
        <p:spPr/>
        <p:txBody>
          <a:bodyPr/>
          <a:lstStyle/>
          <a:p>
            <a:fld id="{3520FD9F-C5A2-4213-9304-032AE67F14BC}" type="slidenum">
              <a:rPr lang="en-US" smtClean="0"/>
              <a:t>‹#›</a:t>
            </a:fld>
            <a:endParaRPr lang="en-US"/>
          </a:p>
        </p:txBody>
      </p:sp>
    </p:spTree>
    <p:extLst>
      <p:ext uri="{BB962C8B-B14F-4D97-AF65-F5344CB8AC3E}">
        <p14:creationId xmlns:p14="http://schemas.microsoft.com/office/powerpoint/2010/main" val="253622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D256B-EB87-412B-9539-2DEA4BFE09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6F7115-5F8C-4E31-96FB-3DFFA0D922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C81887-DD93-4865-BD19-7729CEEE8C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FA9A7F-BE40-4338-9578-5D14F28A740E}"/>
              </a:ext>
            </a:extLst>
          </p:cNvPr>
          <p:cNvSpPr>
            <a:spLocks noGrp="1"/>
          </p:cNvSpPr>
          <p:nvPr>
            <p:ph type="dt" sz="half" idx="10"/>
          </p:nvPr>
        </p:nvSpPr>
        <p:spPr/>
        <p:txBody>
          <a:bodyPr/>
          <a:lstStyle/>
          <a:p>
            <a:fld id="{65CDE7D6-DFA2-4E92-B8D9-4CC83CC0101D}" type="datetimeFigureOut">
              <a:rPr lang="en-US" smtClean="0"/>
              <a:t>2/25/21</a:t>
            </a:fld>
            <a:endParaRPr lang="en-US"/>
          </a:p>
        </p:txBody>
      </p:sp>
      <p:sp>
        <p:nvSpPr>
          <p:cNvPr id="6" name="Footer Placeholder 5">
            <a:extLst>
              <a:ext uri="{FF2B5EF4-FFF2-40B4-BE49-F238E27FC236}">
                <a16:creationId xmlns:a16="http://schemas.microsoft.com/office/drawing/2014/main" id="{3BFC5EC2-F686-41F8-9DCA-1692E85277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FFF337-5F40-4832-80BB-957BB01D23C6}"/>
              </a:ext>
            </a:extLst>
          </p:cNvPr>
          <p:cNvSpPr>
            <a:spLocks noGrp="1"/>
          </p:cNvSpPr>
          <p:nvPr>
            <p:ph type="sldNum" sz="quarter" idx="12"/>
          </p:nvPr>
        </p:nvSpPr>
        <p:spPr/>
        <p:txBody>
          <a:bodyPr/>
          <a:lstStyle/>
          <a:p>
            <a:fld id="{3520FD9F-C5A2-4213-9304-032AE67F14BC}" type="slidenum">
              <a:rPr lang="en-US" smtClean="0"/>
              <a:t>‹#›</a:t>
            </a:fld>
            <a:endParaRPr lang="en-US"/>
          </a:p>
        </p:txBody>
      </p:sp>
    </p:spTree>
    <p:extLst>
      <p:ext uri="{BB962C8B-B14F-4D97-AF65-F5344CB8AC3E}">
        <p14:creationId xmlns:p14="http://schemas.microsoft.com/office/powerpoint/2010/main" val="3182555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419BF-6788-4C7F-8482-9956C4F073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C333B64-3CDE-4FCE-98EC-66ECB2957A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A68CC89-9980-41B7-B7C3-E110452BB1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49B5A9-3D50-4EFC-863E-FE3E3EC6333A}"/>
              </a:ext>
            </a:extLst>
          </p:cNvPr>
          <p:cNvSpPr>
            <a:spLocks noGrp="1"/>
          </p:cNvSpPr>
          <p:nvPr>
            <p:ph type="dt" sz="half" idx="10"/>
          </p:nvPr>
        </p:nvSpPr>
        <p:spPr/>
        <p:txBody>
          <a:bodyPr/>
          <a:lstStyle/>
          <a:p>
            <a:fld id="{65CDE7D6-DFA2-4E92-B8D9-4CC83CC0101D}" type="datetimeFigureOut">
              <a:rPr lang="en-US" smtClean="0"/>
              <a:t>2/25/21</a:t>
            </a:fld>
            <a:endParaRPr lang="en-US"/>
          </a:p>
        </p:txBody>
      </p:sp>
      <p:sp>
        <p:nvSpPr>
          <p:cNvPr id="6" name="Footer Placeholder 5">
            <a:extLst>
              <a:ext uri="{FF2B5EF4-FFF2-40B4-BE49-F238E27FC236}">
                <a16:creationId xmlns:a16="http://schemas.microsoft.com/office/drawing/2014/main" id="{F0F617BF-99EB-434F-8A61-631F1EBE2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E73F7B-C8FC-4D31-9C46-3D7396C07952}"/>
              </a:ext>
            </a:extLst>
          </p:cNvPr>
          <p:cNvSpPr>
            <a:spLocks noGrp="1"/>
          </p:cNvSpPr>
          <p:nvPr>
            <p:ph type="sldNum" sz="quarter" idx="12"/>
          </p:nvPr>
        </p:nvSpPr>
        <p:spPr/>
        <p:txBody>
          <a:bodyPr/>
          <a:lstStyle/>
          <a:p>
            <a:fld id="{3520FD9F-C5A2-4213-9304-032AE67F14BC}" type="slidenum">
              <a:rPr lang="en-US" smtClean="0"/>
              <a:t>‹#›</a:t>
            </a:fld>
            <a:endParaRPr lang="en-US"/>
          </a:p>
        </p:txBody>
      </p:sp>
    </p:spTree>
    <p:extLst>
      <p:ext uri="{BB962C8B-B14F-4D97-AF65-F5344CB8AC3E}">
        <p14:creationId xmlns:p14="http://schemas.microsoft.com/office/powerpoint/2010/main" val="3981710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69F88BD-EA4D-468E-8ACA-B2C4ACBA39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12A2EB1-F3E8-42D9-A3AE-38AC47D973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A22DDE-00EA-4A59-80DD-DC979BDAC8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CDE7D6-DFA2-4E92-B8D9-4CC83CC0101D}" type="datetimeFigureOut">
              <a:rPr lang="en-US" smtClean="0"/>
              <a:t>2/25/21</a:t>
            </a:fld>
            <a:endParaRPr lang="en-US"/>
          </a:p>
        </p:txBody>
      </p:sp>
      <p:sp>
        <p:nvSpPr>
          <p:cNvPr id="5" name="Footer Placeholder 4">
            <a:extLst>
              <a:ext uri="{FF2B5EF4-FFF2-40B4-BE49-F238E27FC236}">
                <a16:creationId xmlns:a16="http://schemas.microsoft.com/office/drawing/2014/main" id="{B251B985-5027-49C1-A8D2-ADF83CED78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AD5B0A0-9C53-4106-9811-CF7E2B98C3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20FD9F-C5A2-4213-9304-032AE67F14BC}" type="slidenum">
              <a:rPr lang="en-US" smtClean="0"/>
              <a:t>‹#›</a:t>
            </a:fld>
            <a:endParaRPr lang="en-US"/>
          </a:p>
        </p:txBody>
      </p:sp>
    </p:spTree>
    <p:extLst>
      <p:ext uri="{BB962C8B-B14F-4D97-AF65-F5344CB8AC3E}">
        <p14:creationId xmlns:p14="http://schemas.microsoft.com/office/powerpoint/2010/main" val="27372847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hyperlink" Target="https://www.jstatsoft.org/article/view/v024i03"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90.png"/><Relationship Id="rId5" Type="http://schemas.openxmlformats.org/officeDocument/2006/relationships/image" Target="../media/image29.png"/><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7"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6.png"/><Relationship Id="rId9" Type="http://schemas.openxmlformats.org/officeDocument/2006/relationships/image" Target="../media/image70.png"/></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6.png"/><Relationship Id="rId7" Type="http://schemas.openxmlformats.org/officeDocument/2006/relationships/image" Target="../media/image37.png"/><Relationship Id="rId2" Type="http://schemas.openxmlformats.org/officeDocument/2006/relationships/image" Target="../media/image35.png"/><Relationship Id="rId1" Type="http://schemas.openxmlformats.org/officeDocument/2006/relationships/slideLayout" Target="../slideLayouts/slideLayout2.xml"/><Relationship Id="rId6" Type="http://schemas.openxmlformats.org/officeDocument/2006/relationships/hyperlink" Target="https://gama-platform.github.io/wiki/Home" TargetMode="External"/><Relationship Id="rId5" Type="http://schemas.openxmlformats.org/officeDocument/2006/relationships/hyperlink" Target="https://ccl.northwestern.edu/netlogo/" TargetMode="External"/><Relationship Id="rId4" Type="http://schemas.openxmlformats.org/officeDocument/2006/relationships/hyperlink" Target="http://contagion.principate.org/"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2 Título"/>
          <p:cNvSpPr>
            <a:spLocks noGrp="1"/>
          </p:cNvSpPr>
          <p:nvPr>
            <p:ph type="ctrTitle"/>
          </p:nvPr>
        </p:nvSpPr>
        <p:spPr>
          <a:xfrm>
            <a:off x="0" y="-18780"/>
            <a:ext cx="12192000" cy="1795329"/>
          </a:xfrm>
          <a:solidFill>
            <a:srgbClr val="000053"/>
          </a:solidFill>
          <a:ln>
            <a:noFill/>
          </a:ln>
        </p:spPr>
        <p:txBody>
          <a:bodyPr anchor="ctr"/>
          <a:lstStyle/>
          <a:p>
            <a:pPr algn="ctr">
              <a:lnSpc>
                <a:spcPct val="90000"/>
              </a:lnSpc>
            </a:pPr>
            <a:r>
              <a:rPr lang="en-US" sz="4000" dirty="0">
                <a:solidFill>
                  <a:schemeClr val="bg1"/>
                </a:solidFill>
                <a:latin typeface="Arial Nova" panose="020B0504020202020204" pitchFamily="34" charset="0"/>
              </a:rPr>
              <a:t>Part II</a:t>
            </a:r>
          </a:p>
        </p:txBody>
      </p:sp>
      <p:sp>
        <p:nvSpPr>
          <p:cNvPr id="22" name="Rectangle 3"/>
          <p:cNvSpPr txBox="1">
            <a:spLocks noChangeArrowheads="1"/>
          </p:cNvSpPr>
          <p:nvPr/>
        </p:nvSpPr>
        <p:spPr bwMode="auto">
          <a:xfrm>
            <a:off x="1650274" y="2164536"/>
            <a:ext cx="8991600"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algn="ctr" fontAlgn="base">
              <a:lnSpc>
                <a:spcPct val="80000"/>
              </a:lnSpc>
              <a:spcBef>
                <a:spcPct val="20000"/>
              </a:spcBef>
              <a:spcAft>
                <a:spcPct val="0"/>
              </a:spcAft>
              <a:buClr>
                <a:srgbClr val="6076B4"/>
              </a:buClr>
              <a:buSzPct val="85000"/>
              <a:defRPr/>
            </a:pPr>
            <a:r>
              <a:rPr lang="en-US" b="1" cap="all" spc="250" dirty="0">
                <a:solidFill>
                  <a:prstClr val="black"/>
                </a:solidFill>
                <a:latin typeface="Arial Narrow" pitchFamily="34" charset="0"/>
                <a:ea typeface="ＭＳ Ｐゴシック" pitchFamily="34" charset="-128"/>
                <a:cs typeface="Arial" pitchFamily="34" charset="0"/>
              </a:rPr>
              <a:t>Center for Animal Disease Modeling and Surveillance (CADMS), </a:t>
            </a:r>
          </a:p>
          <a:p>
            <a:pPr algn="ctr" fontAlgn="base">
              <a:lnSpc>
                <a:spcPct val="80000"/>
              </a:lnSpc>
              <a:spcBef>
                <a:spcPct val="20000"/>
              </a:spcBef>
              <a:spcAft>
                <a:spcPct val="0"/>
              </a:spcAft>
              <a:buClr>
                <a:srgbClr val="6076B4"/>
              </a:buClr>
              <a:buSzPct val="85000"/>
              <a:defRPr/>
            </a:pPr>
            <a:r>
              <a:rPr lang="en-US" sz="1600" b="1" cap="all" spc="250" dirty="0">
                <a:solidFill>
                  <a:srgbClr val="2F5897"/>
                </a:solidFill>
                <a:latin typeface="Arial Narrow" pitchFamily="34" charset="0"/>
                <a:ea typeface="ＭＳ Ｐゴシック" pitchFamily="34" charset="-128"/>
                <a:cs typeface="Arial" pitchFamily="34" charset="0"/>
              </a:rPr>
              <a:t>School of Veterinary Medicine, UC Davis</a:t>
            </a:r>
          </a:p>
        </p:txBody>
      </p:sp>
      <p:sp>
        <p:nvSpPr>
          <p:cNvPr id="24" name="Rectangle 7"/>
          <p:cNvSpPr>
            <a:spLocks noChangeArrowheads="1"/>
          </p:cNvSpPr>
          <p:nvPr/>
        </p:nvSpPr>
        <p:spPr bwMode="auto">
          <a:xfrm>
            <a:off x="3277318" y="3093097"/>
            <a:ext cx="5752019" cy="1661993"/>
          </a:xfrm>
          <a:prstGeom prst="rect">
            <a:avLst/>
          </a:prstGeom>
          <a:noFill/>
          <a:ln w="9525">
            <a:noFill/>
            <a:miter lim="800000"/>
            <a:headEnd/>
            <a:tailEnd/>
          </a:ln>
        </p:spPr>
        <p:txBody>
          <a:bodyPr wrap="square">
            <a:spAutoFit/>
          </a:bodyPr>
          <a:lstStyle/>
          <a:p>
            <a:pPr algn="ctr" fontAlgn="base">
              <a:spcBef>
                <a:spcPct val="0"/>
              </a:spcBef>
              <a:spcAft>
                <a:spcPct val="0"/>
              </a:spcAft>
            </a:pPr>
            <a:r>
              <a:rPr lang="en-US" sz="1600" b="1" dirty="0">
                <a:solidFill>
                  <a:prstClr val="black"/>
                </a:solidFill>
                <a:latin typeface="Arial Nova" panose="020B0504020202020204" pitchFamily="34" charset="0"/>
                <a:cs typeface="Arial" pitchFamily="34" charset="0"/>
              </a:rPr>
              <a:t>Jose Pablo Gomez, Jerome Baron, Jose Manuel Diaz Cao</a:t>
            </a:r>
          </a:p>
          <a:p>
            <a:pPr algn="ctr" fontAlgn="base">
              <a:spcBef>
                <a:spcPct val="0"/>
              </a:spcBef>
              <a:spcAft>
                <a:spcPct val="0"/>
              </a:spcAft>
            </a:pPr>
            <a:r>
              <a:rPr lang="en-US" sz="1600" b="1" dirty="0">
                <a:solidFill>
                  <a:prstClr val="black"/>
                </a:solidFill>
                <a:latin typeface="Arial Nova" panose="020B0504020202020204" pitchFamily="34" charset="0"/>
                <a:cs typeface="Arial" pitchFamily="34" charset="0"/>
              </a:rPr>
              <a:t>Beatriz Martinez Lopez</a:t>
            </a:r>
            <a:r>
              <a:rPr lang="en-US" sz="1600" b="1" u="sng" dirty="0">
                <a:solidFill>
                  <a:prstClr val="black"/>
                </a:solidFill>
                <a:latin typeface="Arial Nova" panose="020B0504020202020204" pitchFamily="34" charset="0"/>
                <a:cs typeface="Arial" pitchFamily="34" charset="0"/>
              </a:rPr>
              <a:t> </a:t>
            </a:r>
            <a:endParaRPr lang="en-US" sz="1400" dirty="0">
              <a:solidFill>
                <a:prstClr val="black"/>
              </a:solidFill>
              <a:latin typeface="Arial Nova" panose="020B0504020202020204" pitchFamily="34" charset="0"/>
              <a:cs typeface="Arial" pitchFamily="34" charset="0"/>
            </a:endParaRPr>
          </a:p>
          <a:p>
            <a:pPr algn="ctr" fontAlgn="base">
              <a:spcBef>
                <a:spcPct val="0"/>
              </a:spcBef>
              <a:spcAft>
                <a:spcPct val="0"/>
              </a:spcAft>
            </a:pPr>
            <a:r>
              <a:rPr lang="en-US" sz="1400" dirty="0">
                <a:solidFill>
                  <a:prstClr val="black"/>
                </a:solidFill>
                <a:latin typeface="Arial Nova" panose="020B0504020202020204" pitchFamily="34" charset="0"/>
                <a:cs typeface="Arial" pitchFamily="34" charset="0"/>
              </a:rPr>
              <a:t>Center for Animal Disease Modeling and Surveillance (CADMS)</a:t>
            </a:r>
          </a:p>
          <a:p>
            <a:pPr algn="ctr" fontAlgn="base">
              <a:spcBef>
                <a:spcPct val="0"/>
              </a:spcBef>
              <a:spcAft>
                <a:spcPct val="0"/>
              </a:spcAft>
            </a:pPr>
            <a:r>
              <a:rPr lang="en-US" sz="1400" dirty="0">
                <a:solidFill>
                  <a:prstClr val="black"/>
                </a:solidFill>
                <a:latin typeface="Arial Nova" panose="020B0504020202020204" pitchFamily="34" charset="0"/>
                <a:cs typeface="Arial" pitchFamily="34" charset="0"/>
              </a:rPr>
              <a:t>Department of Medicine &amp; Epidemiology</a:t>
            </a:r>
          </a:p>
          <a:p>
            <a:pPr algn="ctr" fontAlgn="base">
              <a:spcBef>
                <a:spcPct val="0"/>
              </a:spcBef>
              <a:spcAft>
                <a:spcPct val="0"/>
              </a:spcAft>
            </a:pPr>
            <a:r>
              <a:rPr lang="en-US" sz="1400" dirty="0">
                <a:solidFill>
                  <a:prstClr val="black"/>
                </a:solidFill>
                <a:latin typeface="Arial Nova" panose="020B0504020202020204" pitchFamily="34" charset="0"/>
                <a:cs typeface="Arial" pitchFamily="34" charset="0"/>
              </a:rPr>
              <a:t>School of Veterinary Medicine</a:t>
            </a:r>
          </a:p>
          <a:p>
            <a:pPr algn="ctr" fontAlgn="base">
              <a:spcBef>
                <a:spcPct val="0"/>
              </a:spcBef>
              <a:spcAft>
                <a:spcPct val="0"/>
              </a:spcAft>
            </a:pPr>
            <a:r>
              <a:rPr lang="en-US" sz="1400" dirty="0">
                <a:solidFill>
                  <a:prstClr val="black"/>
                </a:solidFill>
                <a:latin typeface="Arial Nova" panose="020B0504020202020204" pitchFamily="34" charset="0"/>
                <a:cs typeface="Arial" pitchFamily="34" charset="0"/>
              </a:rPr>
              <a:t>University of California, Davis</a:t>
            </a:r>
          </a:p>
          <a:p>
            <a:pPr algn="ctr" fontAlgn="base">
              <a:spcBef>
                <a:spcPct val="0"/>
              </a:spcBef>
              <a:spcAft>
                <a:spcPct val="0"/>
              </a:spcAft>
            </a:pPr>
            <a:r>
              <a:rPr lang="en-US" sz="1400" dirty="0">
                <a:solidFill>
                  <a:prstClr val="black"/>
                </a:solidFill>
                <a:latin typeface="Arial Nova" panose="020B0504020202020204" pitchFamily="34" charset="0"/>
                <a:cs typeface="Arial" pitchFamily="34" charset="0"/>
              </a:rPr>
              <a:t>* Contact: jpgo@ucdavis.edu</a:t>
            </a:r>
          </a:p>
        </p:txBody>
      </p:sp>
      <p:sp>
        <p:nvSpPr>
          <p:cNvPr id="2" name="Rectangle 1"/>
          <p:cNvSpPr/>
          <p:nvPr/>
        </p:nvSpPr>
        <p:spPr>
          <a:xfrm>
            <a:off x="4153449" y="4837902"/>
            <a:ext cx="3885103" cy="646331"/>
          </a:xfrm>
          <a:prstGeom prst="rect">
            <a:avLst/>
          </a:prstGeom>
        </p:spPr>
        <p:txBody>
          <a:bodyPr wrap="none">
            <a:spAutoFit/>
          </a:bodyPr>
          <a:lstStyle/>
          <a:p>
            <a:pPr algn="ctr"/>
            <a:r>
              <a:rPr lang="en-US" b="1" dirty="0">
                <a:solidFill>
                  <a:prstClr val="black"/>
                </a:solidFill>
                <a:latin typeface="Arial Nova" panose="020B0504020202020204" pitchFamily="34" charset="0"/>
              </a:rPr>
              <a:t>https://</a:t>
            </a:r>
            <a:r>
              <a:rPr lang="en-US" b="1" dirty="0" err="1">
                <a:solidFill>
                  <a:prstClr val="black"/>
                </a:solidFill>
                <a:latin typeface="Arial Nova" panose="020B0504020202020204" pitchFamily="34" charset="0"/>
              </a:rPr>
              <a:t>cadms.vetmed.ucdavis.edu</a:t>
            </a:r>
            <a:endParaRPr lang="en-US" b="1" dirty="0">
              <a:solidFill>
                <a:prstClr val="black"/>
              </a:solidFill>
              <a:latin typeface="Arial Nova" panose="020B0504020202020204" pitchFamily="34" charset="0"/>
            </a:endParaRPr>
          </a:p>
        </p:txBody>
      </p:sp>
      <p:pic>
        <p:nvPicPr>
          <p:cNvPr id="17" name="Picture 16" descr="http://www.ars.usda.gov/gfra/images/logos/CADMS.gif"/>
          <p:cNvPicPr>
            <a:picLocks noChangeAspect="1" noChangeArrowheads="1"/>
          </p:cNvPicPr>
          <p:nvPr/>
        </p:nvPicPr>
        <p:blipFill>
          <a:blip r:embed="rId3" cstate="print"/>
          <a:srcRect r="5863"/>
          <a:stretch>
            <a:fillRect/>
          </a:stretch>
        </p:blipFill>
        <p:spPr bwMode="auto">
          <a:xfrm>
            <a:off x="9392303" y="6043224"/>
            <a:ext cx="2012856" cy="619339"/>
          </a:xfrm>
          <a:prstGeom prst="rect">
            <a:avLst/>
          </a:prstGeom>
          <a:noFill/>
          <a:ln w="9525">
            <a:noFill/>
            <a:miter lim="800000"/>
            <a:headEnd/>
            <a:tailEnd/>
          </a:ln>
        </p:spPr>
      </p:pic>
      <p:pic>
        <p:nvPicPr>
          <p:cNvPr id="4" name="Picture 3" descr="A picture containing text&#10;&#10;Description automatically generated">
            <a:extLst>
              <a:ext uri="{FF2B5EF4-FFF2-40B4-BE49-F238E27FC236}">
                <a16:creationId xmlns:a16="http://schemas.microsoft.com/office/drawing/2014/main" id="{F191F471-6332-1642-8C27-74D37D22C3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114" y="5990943"/>
            <a:ext cx="3657600" cy="723900"/>
          </a:xfrm>
          <a:prstGeom prst="rect">
            <a:avLst/>
          </a:prstGeom>
        </p:spPr>
      </p:pic>
    </p:spTree>
    <p:extLst>
      <p:ext uri="{BB962C8B-B14F-4D97-AF65-F5344CB8AC3E}">
        <p14:creationId xmlns:p14="http://schemas.microsoft.com/office/powerpoint/2010/main" val="14583782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177EBE-6B6F-4258-9508-8EDF44C062DE}"/>
              </a:ext>
            </a:extLst>
          </p:cNvPr>
          <p:cNvSpPr>
            <a:spLocks noGrp="1"/>
          </p:cNvSpPr>
          <p:nvPr>
            <p:ph idx="1"/>
          </p:nvPr>
        </p:nvSpPr>
        <p:spPr>
          <a:xfrm>
            <a:off x="838200" y="1242199"/>
            <a:ext cx="10515600" cy="1425575"/>
          </a:xfrm>
        </p:spPr>
        <p:txBody>
          <a:bodyPr/>
          <a:lstStyle/>
          <a:p>
            <a:r>
              <a:rPr lang="en-US" dirty="0"/>
              <a:t>A well designed study that uses DN at a </a:t>
            </a:r>
            <a:r>
              <a:rPr lang="en-US" b="1" dirty="0">
                <a:solidFill>
                  <a:schemeClr val="accent1">
                    <a:lumMod val="50000"/>
                  </a:schemeClr>
                </a:solidFill>
              </a:rPr>
              <a:t>temporal scale that matches the epidemic transmission</a:t>
            </a:r>
            <a:r>
              <a:rPr lang="en-US" dirty="0"/>
              <a:t> profile will generate the most accurate conclusions.</a:t>
            </a:r>
          </a:p>
        </p:txBody>
      </p:sp>
      <p:sp>
        <p:nvSpPr>
          <p:cNvPr id="4" name="Title 1">
            <a:extLst>
              <a:ext uri="{FF2B5EF4-FFF2-40B4-BE49-F238E27FC236}">
                <a16:creationId xmlns:a16="http://schemas.microsoft.com/office/drawing/2014/main" id="{A83792CD-3BCB-48D3-8893-15FE8B979004}"/>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Making general predictions</a:t>
            </a:r>
          </a:p>
        </p:txBody>
      </p:sp>
      <p:grpSp>
        <p:nvGrpSpPr>
          <p:cNvPr id="13" name="Group 12">
            <a:extLst>
              <a:ext uri="{FF2B5EF4-FFF2-40B4-BE49-F238E27FC236}">
                <a16:creationId xmlns:a16="http://schemas.microsoft.com/office/drawing/2014/main" id="{BBE92D62-D895-488B-9746-B4A2F76D38A1}"/>
              </a:ext>
            </a:extLst>
          </p:cNvPr>
          <p:cNvGrpSpPr/>
          <p:nvPr/>
        </p:nvGrpSpPr>
        <p:grpSpPr>
          <a:xfrm>
            <a:off x="3931700" y="2209203"/>
            <a:ext cx="4328600" cy="4293338"/>
            <a:chOff x="3931699" y="2564662"/>
            <a:chExt cx="4328600" cy="4293338"/>
          </a:xfrm>
        </p:grpSpPr>
        <p:pic>
          <p:nvPicPr>
            <p:cNvPr id="5" name="Picture 4">
              <a:extLst>
                <a:ext uri="{FF2B5EF4-FFF2-40B4-BE49-F238E27FC236}">
                  <a16:creationId xmlns:a16="http://schemas.microsoft.com/office/drawing/2014/main" id="{12133B7C-00D7-43EB-93A3-5EFFEFBCC033}"/>
                </a:ext>
              </a:extLst>
            </p:cNvPr>
            <p:cNvPicPr>
              <a:picLocks noChangeAspect="1"/>
            </p:cNvPicPr>
            <p:nvPr/>
          </p:nvPicPr>
          <p:blipFill>
            <a:blip r:embed="rId2"/>
            <a:stretch>
              <a:fillRect/>
            </a:stretch>
          </p:blipFill>
          <p:spPr>
            <a:xfrm>
              <a:off x="3931700" y="2564662"/>
              <a:ext cx="4328599" cy="1551516"/>
            </a:xfrm>
            <a:prstGeom prst="rect">
              <a:avLst/>
            </a:prstGeom>
          </p:spPr>
        </p:pic>
        <p:pic>
          <p:nvPicPr>
            <p:cNvPr id="6" name="Picture 5">
              <a:extLst>
                <a:ext uri="{FF2B5EF4-FFF2-40B4-BE49-F238E27FC236}">
                  <a16:creationId xmlns:a16="http://schemas.microsoft.com/office/drawing/2014/main" id="{E5F249BD-3006-47AB-85E3-6238E10BCE73}"/>
                </a:ext>
              </a:extLst>
            </p:cNvPr>
            <p:cNvPicPr>
              <a:picLocks noChangeAspect="1"/>
            </p:cNvPicPr>
            <p:nvPr/>
          </p:nvPicPr>
          <p:blipFill>
            <a:blip r:embed="rId3"/>
            <a:stretch>
              <a:fillRect/>
            </a:stretch>
          </p:blipFill>
          <p:spPr>
            <a:xfrm>
              <a:off x="3931699" y="3962077"/>
              <a:ext cx="4292745" cy="1518921"/>
            </a:xfrm>
            <a:prstGeom prst="rect">
              <a:avLst/>
            </a:prstGeom>
          </p:spPr>
        </p:pic>
        <p:pic>
          <p:nvPicPr>
            <p:cNvPr id="7" name="Picture 6">
              <a:extLst>
                <a:ext uri="{FF2B5EF4-FFF2-40B4-BE49-F238E27FC236}">
                  <a16:creationId xmlns:a16="http://schemas.microsoft.com/office/drawing/2014/main" id="{98B15BB7-8BD5-4141-A4B3-4FB94868514E}"/>
                </a:ext>
              </a:extLst>
            </p:cNvPr>
            <p:cNvPicPr>
              <a:picLocks noChangeAspect="1"/>
            </p:cNvPicPr>
            <p:nvPr/>
          </p:nvPicPr>
          <p:blipFill>
            <a:blip r:embed="rId4"/>
            <a:stretch>
              <a:fillRect/>
            </a:stretch>
          </p:blipFill>
          <p:spPr>
            <a:xfrm>
              <a:off x="3931700" y="5361895"/>
              <a:ext cx="4292745" cy="1496105"/>
            </a:xfrm>
            <a:prstGeom prst="rect">
              <a:avLst/>
            </a:prstGeom>
          </p:spPr>
        </p:pic>
      </p:grpSp>
      <p:sp>
        <p:nvSpPr>
          <p:cNvPr id="8" name="TextBox 7">
            <a:extLst>
              <a:ext uri="{FF2B5EF4-FFF2-40B4-BE49-F238E27FC236}">
                <a16:creationId xmlns:a16="http://schemas.microsoft.com/office/drawing/2014/main" id="{60BFD920-884B-45F2-AF8F-A60E27289902}"/>
              </a:ext>
            </a:extLst>
          </p:cNvPr>
          <p:cNvSpPr txBox="1"/>
          <p:nvPr/>
        </p:nvSpPr>
        <p:spPr>
          <a:xfrm>
            <a:off x="1582420" y="5457117"/>
            <a:ext cx="2179956" cy="369332"/>
          </a:xfrm>
          <a:prstGeom prst="rect">
            <a:avLst/>
          </a:prstGeom>
          <a:noFill/>
        </p:spPr>
        <p:txBody>
          <a:bodyPr wrap="none" rtlCol="0">
            <a:spAutoFit/>
          </a:bodyPr>
          <a:lstStyle/>
          <a:p>
            <a:r>
              <a:rPr lang="en-US" dirty="0"/>
              <a:t>Accelerating function</a:t>
            </a:r>
          </a:p>
        </p:txBody>
      </p:sp>
      <p:sp>
        <p:nvSpPr>
          <p:cNvPr id="9" name="TextBox 8">
            <a:extLst>
              <a:ext uri="{FF2B5EF4-FFF2-40B4-BE49-F238E27FC236}">
                <a16:creationId xmlns:a16="http://schemas.microsoft.com/office/drawing/2014/main" id="{CE8FF22E-2683-4F36-9695-1AE78BF40A98}"/>
              </a:ext>
            </a:extLst>
          </p:cNvPr>
          <p:cNvSpPr txBox="1"/>
          <p:nvPr/>
        </p:nvSpPr>
        <p:spPr>
          <a:xfrm>
            <a:off x="1582420" y="4184946"/>
            <a:ext cx="2207207" cy="369332"/>
          </a:xfrm>
          <a:prstGeom prst="rect">
            <a:avLst/>
          </a:prstGeom>
          <a:noFill/>
        </p:spPr>
        <p:txBody>
          <a:bodyPr wrap="none" rtlCol="0">
            <a:spAutoFit/>
          </a:bodyPr>
          <a:lstStyle/>
          <a:p>
            <a:r>
              <a:rPr lang="en-US" dirty="0"/>
              <a:t>Decelerating function</a:t>
            </a:r>
          </a:p>
        </p:txBody>
      </p:sp>
      <p:sp>
        <p:nvSpPr>
          <p:cNvPr id="10" name="TextBox 9">
            <a:extLst>
              <a:ext uri="{FF2B5EF4-FFF2-40B4-BE49-F238E27FC236}">
                <a16:creationId xmlns:a16="http://schemas.microsoft.com/office/drawing/2014/main" id="{57014F7B-D934-4C86-8392-26E890545F03}"/>
              </a:ext>
            </a:extLst>
          </p:cNvPr>
          <p:cNvSpPr txBox="1"/>
          <p:nvPr/>
        </p:nvSpPr>
        <p:spPr>
          <a:xfrm>
            <a:off x="1900158" y="2803897"/>
            <a:ext cx="1601721" cy="369332"/>
          </a:xfrm>
          <a:prstGeom prst="rect">
            <a:avLst/>
          </a:prstGeom>
          <a:noFill/>
        </p:spPr>
        <p:txBody>
          <a:bodyPr wrap="none" rtlCol="0">
            <a:spAutoFit/>
          </a:bodyPr>
          <a:lstStyle/>
          <a:p>
            <a:r>
              <a:rPr lang="en-US" dirty="0"/>
              <a:t>Linear function</a:t>
            </a:r>
          </a:p>
        </p:txBody>
      </p:sp>
      <p:sp>
        <p:nvSpPr>
          <p:cNvPr id="11" name="TextBox 10">
            <a:extLst>
              <a:ext uri="{FF2B5EF4-FFF2-40B4-BE49-F238E27FC236}">
                <a16:creationId xmlns:a16="http://schemas.microsoft.com/office/drawing/2014/main" id="{CB2578EB-118B-4F4A-88F9-EA6F0B033ED6}"/>
              </a:ext>
            </a:extLst>
          </p:cNvPr>
          <p:cNvSpPr txBox="1"/>
          <p:nvPr/>
        </p:nvSpPr>
        <p:spPr>
          <a:xfrm>
            <a:off x="2343549" y="6332673"/>
            <a:ext cx="2316660" cy="253916"/>
          </a:xfrm>
          <a:prstGeom prst="rect">
            <a:avLst/>
          </a:prstGeom>
          <a:noFill/>
        </p:spPr>
        <p:txBody>
          <a:bodyPr wrap="none" rtlCol="0">
            <a:spAutoFit/>
          </a:bodyPr>
          <a:lstStyle/>
          <a:p>
            <a:r>
              <a:rPr lang="en-US" sz="1050" dirty="0"/>
              <a:t>Transmission rate x Contact strength = </a:t>
            </a:r>
          </a:p>
        </p:txBody>
      </p:sp>
      <p:sp>
        <p:nvSpPr>
          <p:cNvPr id="12" name="TextBox 11">
            <a:extLst>
              <a:ext uri="{FF2B5EF4-FFF2-40B4-BE49-F238E27FC236}">
                <a16:creationId xmlns:a16="http://schemas.microsoft.com/office/drawing/2014/main" id="{2E8430EB-988D-4B72-86CD-3779C25C50D9}"/>
              </a:ext>
            </a:extLst>
          </p:cNvPr>
          <p:cNvSpPr txBox="1"/>
          <p:nvPr/>
        </p:nvSpPr>
        <p:spPr>
          <a:xfrm>
            <a:off x="6791038" y="6488668"/>
            <a:ext cx="1433406" cy="369332"/>
          </a:xfrm>
          <a:prstGeom prst="rect">
            <a:avLst/>
          </a:prstGeom>
          <a:noFill/>
        </p:spPr>
        <p:txBody>
          <a:bodyPr wrap="none" rtlCol="0">
            <a:spAutoFit/>
          </a:bodyPr>
          <a:lstStyle/>
          <a:p>
            <a:r>
              <a:rPr lang="en-US" dirty="0"/>
              <a:t>Damien 2017</a:t>
            </a:r>
          </a:p>
        </p:txBody>
      </p:sp>
    </p:spTree>
    <p:extLst>
      <p:ext uri="{BB962C8B-B14F-4D97-AF65-F5344CB8AC3E}">
        <p14:creationId xmlns:p14="http://schemas.microsoft.com/office/powerpoint/2010/main" val="206523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E7AB2D-8D14-476C-ABCE-996851E633BD}"/>
              </a:ext>
            </a:extLst>
          </p:cNvPr>
          <p:cNvSpPr>
            <a:spLocks noGrp="1"/>
          </p:cNvSpPr>
          <p:nvPr>
            <p:ph idx="1"/>
          </p:nvPr>
        </p:nvSpPr>
        <p:spPr>
          <a:xfrm>
            <a:off x="838200" y="1825625"/>
            <a:ext cx="10515600" cy="2398505"/>
          </a:xfrm>
        </p:spPr>
        <p:txBody>
          <a:bodyPr/>
          <a:lstStyle/>
          <a:p>
            <a:r>
              <a:rPr lang="en-US" dirty="0"/>
              <a:t>When the goal of modelling is to make general predictions such as the epidemic size rather than the pathway it takes, </a:t>
            </a:r>
            <a:r>
              <a:rPr lang="en-US" dirty="0">
                <a:solidFill>
                  <a:schemeClr val="accent1">
                    <a:lumMod val="50000"/>
                  </a:schemeClr>
                </a:solidFill>
              </a:rPr>
              <a:t>SN is often a better representation of the average population</a:t>
            </a:r>
          </a:p>
        </p:txBody>
      </p:sp>
      <p:sp>
        <p:nvSpPr>
          <p:cNvPr id="4" name="Title 1">
            <a:extLst>
              <a:ext uri="{FF2B5EF4-FFF2-40B4-BE49-F238E27FC236}">
                <a16:creationId xmlns:a16="http://schemas.microsoft.com/office/drawing/2014/main" id="{754B50E9-2086-4AC2-8F52-725153103D99}"/>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Making general predictions</a:t>
            </a:r>
          </a:p>
        </p:txBody>
      </p:sp>
      <p:sp>
        <p:nvSpPr>
          <p:cNvPr id="5" name="TextBox 4">
            <a:extLst>
              <a:ext uri="{FF2B5EF4-FFF2-40B4-BE49-F238E27FC236}">
                <a16:creationId xmlns:a16="http://schemas.microsoft.com/office/drawing/2014/main" id="{632D55C0-8093-40FA-977B-9DF941FE4618}"/>
              </a:ext>
            </a:extLst>
          </p:cNvPr>
          <p:cNvSpPr txBox="1"/>
          <p:nvPr/>
        </p:nvSpPr>
        <p:spPr>
          <a:xfrm>
            <a:off x="2442836" y="3429000"/>
            <a:ext cx="6768527" cy="1191816"/>
          </a:xfrm>
          <a:prstGeom prst="roundRect">
            <a:avLst/>
          </a:prstGeom>
          <a:noFill/>
          <a:ln w="19050">
            <a:solidFill>
              <a:schemeClr val="tx1"/>
            </a:solidFill>
          </a:ln>
        </p:spPr>
        <p:txBody>
          <a:bodyPr wrap="none" rtlCol="0">
            <a:spAutoFit/>
          </a:bodyPr>
          <a:lstStyle/>
          <a:p>
            <a:pPr algn="ctr"/>
            <a:r>
              <a:rPr lang="en-US" sz="2400" b="1" i="1" dirty="0">
                <a:solidFill>
                  <a:schemeClr val="bg2">
                    <a:lumMod val="50000"/>
                  </a:schemeClr>
                </a:solidFill>
              </a:rPr>
              <a:t>Is the observed dynamic network likely to re-occur?</a:t>
            </a:r>
          </a:p>
          <a:p>
            <a:pPr algn="ctr"/>
            <a:r>
              <a:rPr lang="en-US" sz="2000" i="1" dirty="0">
                <a:solidFill>
                  <a:schemeClr val="bg2">
                    <a:lumMod val="50000"/>
                  </a:schemeClr>
                </a:solidFill>
              </a:rPr>
              <a:t>Same order of contacts? </a:t>
            </a:r>
          </a:p>
          <a:p>
            <a:pPr algn="ctr"/>
            <a:r>
              <a:rPr lang="en-US" sz="2000" i="1" dirty="0">
                <a:solidFill>
                  <a:schemeClr val="bg2">
                    <a:lumMod val="50000"/>
                  </a:schemeClr>
                </a:solidFill>
              </a:rPr>
              <a:t>Same period of time between contacts?</a:t>
            </a:r>
          </a:p>
        </p:txBody>
      </p:sp>
    </p:spTree>
    <p:extLst>
      <p:ext uri="{BB962C8B-B14F-4D97-AF65-F5344CB8AC3E}">
        <p14:creationId xmlns:p14="http://schemas.microsoft.com/office/powerpoint/2010/main" val="2889346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B03514-A053-4BF4-99E6-C937BD64F66D}"/>
              </a:ext>
            </a:extLst>
          </p:cNvPr>
          <p:cNvSpPr>
            <a:spLocks noGrp="1"/>
          </p:cNvSpPr>
          <p:nvPr>
            <p:ph idx="1"/>
          </p:nvPr>
        </p:nvSpPr>
        <p:spPr>
          <a:xfrm>
            <a:off x="838200" y="1523785"/>
            <a:ext cx="10515600" cy="3145869"/>
          </a:xfrm>
        </p:spPr>
        <p:txBody>
          <a:bodyPr>
            <a:normAutofit/>
          </a:bodyPr>
          <a:lstStyle/>
          <a:p>
            <a:pPr>
              <a:lnSpc>
                <a:spcPct val="100000"/>
              </a:lnSpc>
            </a:pPr>
            <a:r>
              <a:rPr lang="en-US" sz="3600" dirty="0"/>
              <a:t>Is there enough data available to construct each of the temporal snapshots of the network? </a:t>
            </a:r>
          </a:p>
          <a:p>
            <a:pPr>
              <a:lnSpc>
                <a:spcPct val="100000"/>
              </a:lnSpc>
            </a:pPr>
            <a:endParaRPr lang="en-US" sz="3600" dirty="0"/>
          </a:p>
          <a:p>
            <a:pPr>
              <a:lnSpc>
                <a:spcPct val="100000"/>
              </a:lnSpc>
            </a:pPr>
            <a:r>
              <a:rPr lang="en-US" sz="3600" dirty="0"/>
              <a:t>Equal sampling efforts during the study period?</a:t>
            </a:r>
          </a:p>
          <a:p>
            <a:pPr>
              <a:lnSpc>
                <a:spcPct val="100000"/>
              </a:lnSpc>
            </a:pPr>
            <a:endParaRPr lang="en-US" sz="3600" dirty="0"/>
          </a:p>
          <a:p>
            <a:pPr>
              <a:lnSpc>
                <a:spcPct val="100000"/>
              </a:lnSpc>
            </a:pPr>
            <a:endParaRPr lang="en-US" sz="3600" dirty="0"/>
          </a:p>
          <a:p>
            <a:pPr>
              <a:lnSpc>
                <a:spcPct val="100000"/>
              </a:lnSpc>
            </a:pPr>
            <a:endParaRPr lang="en-US" sz="3600" dirty="0"/>
          </a:p>
        </p:txBody>
      </p:sp>
      <p:sp>
        <p:nvSpPr>
          <p:cNvPr id="5" name="Title 1">
            <a:extLst>
              <a:ext uri="{FF2B5EF4-FFF2-40B4-BE49-F238E27FC236}">
                <a16:creationId xmlns:a16="http://schemas.microsoft.com/office/drawing/2014/main" id="{D1063C17-7E2A-49F1-98D8-564D3D386B1D}"/>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Other things to consider</a:t>
            </a:r>
          </a:p>
        </p:txBody>
      </p:sp>
    </p:spTree>
    <p:extLst>
      <p:ext uri="{BB962C8B-B14F-4D97-AF65-F5344CB8AC3E}">
        <p14:creationId xmlns:p14="http://schemas.microsoft.com/office/powerpoint/2010/main" val="2996486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43FB2-9FC2-4A1B-BBD9-388E625DBE5E}"/>
              </a:ext>
            </a:extLst>
          </p:cNvPr>
          <p:cNvSpPr>
            <a:spLocks noGrp="1"/>
          </p:cNvSpPr>
          <p:nvPr>
            <p:ph type="title"/>
          </p:nvPr>
        </p:nvSpPr>
        <p:spPr>
          <a:xfrm>
            <a:off x="838200" y="2766218"/>
            <a:ext cx="10515600" cy="1325563"/>
          </a:xfrm>
          <a:solidFill>
            <a:srgbClr val="000053"/>
          </a:solidFill>
          <a:ln>
            <a:noFill/>
          </a:ln>
        </p:spPr>
        <p:txBody>
          <a:bodyPr vert="horz" lIns="91440" tIns="45720" rIns="91440" bIns="45720" rtlCol="0" anchor="ctr">
            <a:normAutofit/>
          </a:bodyPr>
          <a:lstStyle/>
          <a:p>
            <a:pPr algn="ctr"/>
            <a:r>
              <a:rPr lang="en-US" sz="4000" dirty="0">
                <a:solidFill>
                  <a:schemeClr val="bg1"/>
                </a:solidFill>
              </a:rPr>
              <a:t>Dynamic Network Statistics</a:t>
            </a:r>
          </a:p>
        </p:txBody>
      </p:sp>
    </p:spTree>
    <p:extLst>
      <p:ext uri="{BB962C8B-B14F-4D97-AF65-F5344CB8AC3E}">
        <p14:creationId xmlns:p14="http://schemas.microsoft.com/office/powerpoint/2010/main" val="37862272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itle 1">
            <a:extLst>
              <a:ext uri="{FF2B5EF4-FFF2-40B4-BE49-F238E27FC236}">
                <a16:creationId xmlns:a16="http://schemas.microsoft.com/office/drawing/2014/main" id="{E85AD914-AA29-4DA3-98BE-07BB025C5877}"/>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How do we know if a network is likely to re-occur?</a:t>
            </a:r>
          </a:p>
        </p:txBody>
      </p:sp>
      <p:sp>
        <p:nvSpPr>
          <p:cNvPr id="107" name="TextBox 106">
            <a:extLst>
              <a:ext uri="{FF2B5EF4-FFF2-40B4-BE49-F238E27FC236}">
                <a16:creationId xmlns:a16="http://schemas.microsoft.com/office/drawing/2014/main" id="{4C3ACDDA-D087-44A8-A6CC-585D852CA2BA}"/>
              </a:ext>
            </a:extLst>
          </p:cNvPr>
          <p:cNvSpPr txBox="1"/>
          <p:nvPr/>
        </p:nvSpPr>
        <p:spPr>
          <a:xfrm>
            <a:off x="181439" y="934224"/>
            <a:ext cx="3516732" cy="523220"/>
          </a:xfrm>
          <a:prstGeom prst="rect">
            <a:avLst/>
          </a:prstGeom>
          <a:noFill/>
        </p:spPr>
        <p:txBody>
          <a:bodyPr wrap="none" rtlCol="0">
            <a:spAutoFit/>
          </a:bodyPr>
          <a:lstStyle/>
          <a:p>
            <a:r>
              <a:rPr lang="en-US" sz="2800" b="1" dirty="0">
                <a:solidFill>
                  <a:schemeClr val="accent1">
                    <a:lumMod val="50000"/>
                  </a:schemeClr>
                </a:solidFill>
              </a:rPr>
              <a:t>Network isomorphism</a:t>
            </a:r>
          </a:p>
        </p:txBody>
      </p:sp>
      <p:grpSp>
        <p:nvGrpSpPr>
          <p:cNvPr id="166" name="Group 165">
            <a:extLst>
              <a:ext uri="{FF2B5EF4-FFF2-40B4-BE49-F238E27FC236}">
                <a16:creationId xmlns:a16="http://schemas.microsoft.com/office/drawing/2014/main" id="{F30BE9F9-1D54-4F2C-8ABD-8FDE090B59B1}"/>
              </a:ext>
            </a:extLst>
          </p:cNvPr>
          <p:cNvGrpSpPr/>
          <p:nvPr/>
        </p:nvGrpSpPr>
        <p:grpSpPr>
          <a:xfrm>
            <a:off x="181439" y="1592741"/>
            <a:ext cx="3443100" cy="1690713"/>
            <a:chOff x="359280" y="1478064"/>
            <a:chExt cx="4211240" cy="2067903"/>
          </a:xfrm>
        </p:grpSpPr>
        <p:sp>
          <p:nvSpPr>
            <p:cNvPr id="108" name="TextBox 107">
              <a:extLst>
                <a:ext uri="{FF2B5EF4-FFF2-40B4-BE49-F238E27FC236}">
                  <a16:creationId xmlns:a16="http://schemas.microsoft.com/office/drawing/2014/main" id="{F02E53C1-22D7-4272-94A9-5419B4311245}"/>
                </a:ext>
              </a:extLst>
            </p:cNvPr>
            <p:cNvSpPr txBox="1"/>
            <p:nvPr/>
          </p:nvSpPr>
          <p:spPr>
            <a:xfrm>
              <a:off x="1262790" y="1478064"/>
              <a:ext cx="2560028" cy="376441"/>
            </a:xfrm>
            <a:prstGeom prst="rect">
              <a:avLst/>
            </a:prstGeom>
            <a:noFill/>
          </p:spPr>
          <p:txBody>
            <a:bodyPr wrap="none" rtlCol="0">
              <a:spAutoFit/>
            </a:bodyPr>
            <a:lstStyle/>
            <a:p>
              <a:r>
                <a:rPr lang="en-US" sz="1400" b="1" dirty="0"/>
                <a:t>Same adjacency structure</a:t>
              </a:r>
            </a:p>
          </p:txBody>
        </p:sp>
        <p:pic>
          <p:nvPicPr>
            <p:cNvPr id="139" name="Picture 138">
              <a:extLst>
                <a:ext uri="{FF2B5EF4-FFF2-40B4-BE49-F238E27FC236}">
                  <a16:creationId xmlns:a16="http://schemas.microsoft.com/office/drawing/2014/main" id="{486A9E27-7B06-4CCB-924E-3BD83F806F9F}"/>
                </a:ext>
              </a:extLst>
            </p:cNvPr>
            <p:cNvPicPr>
              <a:picLocks noChangeAspect="1"/>
            </p:cNvPicPr>
            <p:nvPr/>
          </p:nvPicPr>
          <p:blipFill>
            <a:blip r:embed="rId3"/>
            <a:stretch>
              <a:fillRect/>
            </a:stretch>
          </p:blipFill>
          <p:spPr>
            <a:xfrm>
              <a:off x="359280" y="2403587"/>
              <a:ext cx="1950889" cy="1127858"/>
            </a:xfrm>
            <a:prstGeom prst="rect">
              <a:avLst/>
            </a:prstGeom>
          </p:spPr>
        </p:pic>
        <p:pic>
          <p:nvPicPr>
            <p:cNvPr id="157" name="Picture 156">
              <a:extLst>
                <a:ext uri="{FF2B5EF4-FFF2-40B4-BE49-F238E27FC236}">
                  <a16:creationId xmlns:a16="http://schemas.microsoft.com/office/drawing/2014/main" id="{ED476CF9-DFDB-450B-87CF-3D8BF64EE4D1}"/>
                </a:ext>
              </a:extLst>
            </p:cNvPr>
            <p:cNvPicPr>
              <a:picLocks noChangeAspect="1"/>
            </p:cNvPicPr>
            <p:nvPr/>
          </p:nvPicPr>
          <p:blipFill>
            <a:blip r:embed="rId4"/>
            <a:stretch>
              <a:fillRect/>
            </a:stretch>
          </p:blipFill>
          <p:spPr>
            <a:xfrm>
              <a:off x="2619631" y="2424206"/>
              <a:ext cx="1950889" cy="1121761"/>
            </a:xfrm>
            <a:prstGeom prst="rect">
              <a:avLst/>
            </a:prstGeom>
          </p:spPr>
        </p:pic>
        <p:grpSp>
          <p:nvGrpSpPr>
            <p:cNvPr id="165" name="Group 164">
              <a:extLst>
                <a:ext uri="{FF2B5EF4-FFF2-40B4-BE49-F238E27FC236}">
                  <a16:creationId xmlns:a16="http://schemas.microsoft.com/office/drawing/2014/main" id="{8E8875E3-284A-4ACD-A946-98A9CAF3BEA6}"/>
                </a:ext>
              </a:extLst>
            </p:cNvPr>
            <p:cNvGrpSpPr/>
            <p:nvPr/>
          </p:nvGrpSpPr>
          <p:grpSpPr>
            <a:xfrm>
              <a:off x="1334724" y="1847396"/>
              <a:ext cx="2260351" cy="576810"/>
              <a:chOff x="1334724" y="1847396"/>
              <a:chExt cx="2260351" cy="576810"/>
            </a:xfrm>
          </p:grpSpPr>
          <p:cxnSp>
            <p:nvCxnSpPr>
              <p:cNvPr id="161" name="Connector: Elbow 160">
                <a:extLst>
                  <a:ext uri="{FF2B5EF4-FFF2-40B4-BE49-F238E27FC236}">
                    <a16:creationId xmlns:a16="http://schemas.microsoft.com/office/drawing/2014/main" id="{732C862E-EFD9-4D5B-8484-88083599402C}"/>
                  </a:ext>
                </a:extLst>
              </p:cNvPr>
              <p:cNvCxnSpPr>
                <a:stCxn id="139" idx="0"/>
                <a:endCxn id="157" idx="0"/>
              </p:cNvCxnSpPr>
              <p:nvPr/>
            </p:nvCxnSpPr>
            <p:spPr>
              <a:xfrm rot="16200000" flipH="1">
                <a:off x="2454590" y="1283721"/>
                <a:ext cx="20619" cy="2260351"/>
              </a:xfrm>
              <a:prstGeom prst="bentConnector3">
                <a:avLst>
                  <a:gd name="adj1" fmla="val -1108686"/>
                </a:avLst>
              </a:prstGeom>
              <a:ln w="127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9B09D85C-DAEE-41D3-B9F2-07D8415E40AE}"/>
                  </a:ext>
                </a:extLst>
              </p:cNvPr>
              <p:cNvCxnSpPr>
                <a:cxnSpLocks/>
              </p:cNvCxnSpPr>
              <p:nvPr/>
            </p:nvCxnSpPr>
            <p:spPr>
              <a:xfrm>
                <a:off x="2437173" y="1847396"/>
                <a:ext cx="0" cy="321923"/>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grpSp>
      </p:grpSp>
      <p:grpSp>
        <p:nvGrpSpPr>
          <p:cNvPr id="441" name="Group 440">
            <a:extLst>
              <a:ext uri="{FF2B5EF4-FFF2-40B4-BE49-F238E27FC236}">
                <a16:creationId xmlns:a16="http://schemas.microsoft.com/office/drawing/2014/main" id="{9099BF86-6BB9-4729-B647-7A14EE3ACF23}"/>
              </a:ext>
            </a:extLst>
          </p:cNvPr>
          <p:cNvGrpSpPr/>
          <p:nvPr/>
        </p:nvGrpSpPr>
        <p:grpSpPr>
          <a:xfrm>
            <a:off x="3698171" y="1996713"/>
            <a:ext cx="5836513" cy="4666526"/>
            <a:chOff x="3579425" y="2188249"/>
            <a:chExt cx="5836513" cy="4666526"/>
          </a:xfrm>
        </p:grpSpPr>
        <p:pic>
          <p:nvPicPr>
            <p:cNvPr id="346" name="Picture 345">
              <a:extLst>
                <a:ext uri="{FF2B5EF4-FFF2-40B4-BE49-F238E27FC236}">
                  <a16:creationId xmlns:a16="http://schemas.microsoft.com/office/drawing/2014/main" id="{4DAC3950-45BB-4A0E-8E82-83450CBF9AE4}"/>
                </a:ext>
              </a:extLst>
            </p:cNvPr>
            <p:cNvPicPr>
              <a:picLocks noChangeAspect="1"/>
            </p:cNvPicPr>
            <p:nvPr/>
          </p:nvPicPr>
          <p:blipFill>
            <a:blip r:embed="rId5"/>
            <a:stretch>
              <a:fillRect/>
            </a:stretch>
          </p:blipFill>
          <p:spPr>
            <a:xfrm>
              <a:off x="7215091" y="2188249"/>
              <a:ext cx="2133785" cy="1201016"/>
            </a:xfrm>
            <a:prstGeom prst="rect">
              <a:avLst/>
            </a:prstGeom>
          </p:spPr>
        </p:pic>
        <p:pic>
          <p:nvPicPr>
            <p:cNvPr id="373" name="Picture 372">
              <a:extLst>
                <a:ext uri="{FF2B5EF4-FFF2-40B4-BE49-F238E27FC236}">
                  <a16:creationId xmlns:a16="http://schemas.microsoft.com/office/drawing/2014/main" id="{3EA8865F-B81F-4A06-BD7E-2671DBB67B95}"/>
                </a:ext>
              </a:extLst>
            </p:cNvPr>
            <p:cNvPicPr>
              <a:picLocks noChangeAspect="1"/>
            </p:cNvPicPr>
            <p:nvPr/>
          </p:nvPicPr>
          <p:blipFill>
            <a:blip r:embed="rId6"/>
            <a:stretch>
              <a:fillRect/>
            </a:stretch>
          </p:blipFill>
          <p:spPr>
            <a:xfrm>
              <a:off x="7178512" y="3961466"/>
              <a:ext cx="2237426" cy="1207113"/>
            </a:xfrm>
            <a:prstGeom prst="rect">
              <a:avLst/>
            </a:prstGeom>
          </p:spPr>
        </p:pic>
        <p:pic>
          <p:nvPicPr>
            <p:cNvPr id="400" name="Picture 399">
              <a:extLst>
                <a:ext uri="{FF2B5EF4-FFF2-40B4-BE49-F238E27FC236}">
                  <a16:creationId xmlns:a16="http://schemas.microsoft.com/office/drawing/2014/main" id="{BE41D782-08F1-4F44-BB71-F55D7EA5433E}"/>
                </a:ext>
              </a:extLst>
            </p:cNvPr>
            <p:cNvPicPr>
              <a:picLocks noChangeAspect="1"/>
            </p:cNvPicPr>
            <p:nvPr/>
          </p:nvPicPr>
          <p:blipFill>
            <a:blip r:embed="rId7"/>
            <a:stretch>
              <a:fillRect/>
            </a:stretch>
          </p:blipFill>
          <p:spPr>
            <a:xfrm>
              <a:off x="7215091" y="5653759"/>
              <a:ext cx="2200847" cy="1201016"/>
            </a:xfrm>
            <a:prstGeom prst="rect">
              <a:avLst/>
            </a:prstGeom>
          </p:spPr>
        </p:pic>
        <p:pic>
          <p:nvPicPr>
            <p:cNvPr id="427" name="Picture 426">
              <a:extLst>
                <a:ext uri="{FF2B5EF4-FFF2-40B4-BE49-F238E27FC236}">
                  <a16:creationId xmlns:a16="http://schemas.microsoft.com/office/drawing/2014/main" id="{24D97DD9-F6FC-43D2-8590-95136E5EB755}"/>
                </a:ext>
              </a:extLst>
            </p:cNvPr>
            <p:cNvPicPr>
              <a:picLocks noChangeAspect="1"/>
            </p:cNvPicPr>
            <p:nvPr/>
          </p:nvPicPr>
          <p:blipFill>
            <a:blip r:embed="rId8"/>
            <a:stretch>
              <a:fillRect/>
            </a:stretch>
          </p:blipFill>
          <p:spPr>
            <a:xfrm>
              <a:off x="3579425" y="3967563"/>
              <a:ext cx="2127688" cy="1201016"/>
            </a:xfrm>
            <a:prstGeom prst="rect">
              <a:avLst/>
            </a:prstGeom>
          </p:spPr>
        </p:pic>
        <p:cxnSp>
          <p:nvCxnSpPr>
            <p:cNvPr id="431" name="Connector: Elbow 430">
              <a:extLst>
                <a:ext uri="{FF2B5EF4-FFF2-40B4-BE49-F238E27FC236}">
                  <a16:creationId xmlns:a16="http://schemas.microsoft.com/office/drawing/2014/main" id="{8F5FA395-7AA2-434D-AB37-3F4F60040B07}"/>
                </a:ext>
              </a:extLst>
            </p:cNvPr>
            <p:cNvCxnSpPr>
              <a:stCxn id="427" idx="3"/>
              <a:endCxn id="346" idx="1"/>
            </p:cNvCxnSpPr>
            <p:nvPr/>
          </p:nvCxnSpPr>
          <p:spPr>
            <a:xfrm flipV="1">
              <a:off x="5707113" y="2788757"/>
              <a:ext cx="1507978" cy="1779314"/>
            </a:xfrm>
            <a:prstGeom prst="bentConnector3">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33" name="Connector: Elbow 432">
              <a:extLst>
                <a:ext uri="{FF2B5EF4-FFF2-40B4-BE49-F238E27FC236}">
                  <a16:creationId xmlns:a16="http://schemas.microsoft.com/office/drawing/2014/main" id="{9AD791C6-8FD2-4DA8-AD4E-C05B4111A1C8}"/>
                </a:ext>
              </a:extLst>
            </p:cNvPr>
            <p:cNvCxnSpPr>
              <a:stCxn id="427" idx="3"/>
              <a:endCxn id="400" idx="1"/>
            </p:cNvCxnSpPr>
            <p:nvPr/>
          </p:nvCxnSpPr>
          <p:spPr>
            <a:xfrm>
              <a:off x="5707113" y="4568071"/>
              <a:ext cx="1507978" cy="1686196"/>
            </a:xfrm>
            <a:prstGeom prst="bentConnector3">
              <a:avLst>
                <a:gd name="adj1" fmla="val 50000"/>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39" name="Straight Arrow Connector 438">
              <a:extLst>
                <a:ext uri="{FF2B5EF4-FFF2-40B4-BE49-F238E27FC236}">
                  <a16:creationId xmlns:a16="http://schemas.microsoft.com/office/drawing/2014/main" id="{3D1095EC-C2D7-48FF-99C4-E671C0BF1F73}"/>
                </a:ext>
              </a:extLst>
            </p:cNvPr>
            <p:cNvCxnSpPr>
              <a:stCxn id="427" idx="3"/>
              <a:endCxn id="373" idx="1"/>
            </p:cNvCxnSpPr>
            <p:nvPr/>
          </p:nvCxnSpPr>
          <p:spPr>
            <a:xfrm flipV="1">
              <a:off x="5707113" y="4565023"/>
              <a:ext cx="1471399" cy="3048"/>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442" name="TextBox 441">
            <a:extLst>
              <a:ext uri="{FF2B5EF4-FFF2-40B4-BE49-F238E27FC236}">
                <a16:creationId xmlns:a16="http://schemas.microsoft.com/office/drawing/2014/main" id="{7A23EB95-9155-4EBF-8F68-164E726E1DC7}"/>
              </a:ext>
            </a:extLst>
          </p:cNvPr>
          <p:cNvSpPr txBox="1"/>
          <p:nvPr/>
        </p:nvSpPr>
        <p:spPr>
          <a:xfrm>
            <a:off x="9506109" y="2412555"/>
            <a:ext cx="1968809" cy="369332"/>
          </a:xfrm>
          <a:prstGeom prst="rect">
            <a:avLst/>
          </a:prstGeom>
          <a:noFill/>
        </p:spPr>
        <p:txBody>
          <a:bodyPr wrap="none" rtlCol="0">
            <a:spAutoFit/>
          </a:bodyPr>
          <a:lstStyle/>
          <a:p>
            <a:r>
              <a:rPr lang="en-US" b="1" dirty="0">
                <a:solidFill>
                  <a:schemeClr val="accent5">
                    <a:lumMod val="50000"/>
                  </a:schemeClr>
                </a:solidFill>
              </a:rPr>
              <a:t>Strictly isomorphic</a:t>
            </a:r>
          </a:p>
        </p:txBody>
      </p:sp>
      <p:sp>
        <p:nvSpPr>
          <p:cNvPr id="443" name="TextBox 442">
            <a:extLst>
              <a:ext uri="{FF2B5EF4-FFF2-40B4-BE49-F238E27FC236}">
                <a16:creationId xmlns:a16="http://schemas.microsoft.com/office/drawing/2014/main" id="{9A017D5D-F70D-433A-9482-2F51736434BC}"/>
              </a:ext>
            </a:extLst>
          </p:cNvPr>
          <p:cNvSpPr txBox="1"/>
          <p:nvPr/>
        </p:nvSpPr>
        <p:spPr>
          <a:xfrm>
            <a:off x="9506108" y="4188820"/>
            <a:ext cx="2355773" cy="369332"/>
          </a:xfrm>
          <a:prstGeom prst="rect">
            <a:avLst/>
          </a:prstGeom>
          <a:noFill/>
        </p:spPr>
        <p:txBody>
          <a:bodyPr wrap="none" rtlCol="0">
            <a:spAutoFit/>
          </a:bodyPr>
          <a:lstStyle/>
          <a:p>
            <a:r>
              <a:rPr lang="en-US" b="1" dirty="0">
                <a:solidFill>
                  <a:schemeClr val="accent4">
                    <a:lumMod val="75000"/>
                  </a:schemeClr>
                </a:solidFill>
              </a:rPr>
              <a:t>Temporally isomorphic</a:t>
            </a:r>
          </a:p>
        </p:txBody>
      </p:sp>
      <p:sp>
        <p:nvSpPr>
          <p:cNvPr id="444" name="TextBox 443">
            <a:extLst>
              <a:ext uri="{FF2B5EF4-FFF2-40B4-BE49-F238E27FC236}">
                <a16:creationId xmlns:a16="http://schemas.microsoft.com/office/drawing/2014/main" id="{B50FE0D0-1A5E-4928-AC54-6BD82DF259E2}"/>
              </a:ext>
            </a:extLst>
          </p:cNvPr>
          <p:cNvSpPr txBox="1"/>
          <p:nvPr/>
        </p:nvSpPr>
        <p:spPr>
          <a:xfrm>
            <a:off x="9506108" y="5878065"/>
            <a:ext cx="2766527" cy="369332"/>
          </a:xfrm>
          <a:prstGeom prst="rect">
            <a:avLst/>
          </a:prstGeom>
          <a:noFill/>
        </p:spPr>
        <p:txBody>
          <a:bodyPr wrap="none" rtlCol="0">
            <a:spAutoFit/>
          </a:bodyPr>
          <a:lstStyle/>
          <a:p>
            <a:r>
              <a:rPr lang="en-US" b="1" dirty="0">
                <a:solidFill>
                  <a:srgbClr val="7030A0"/>
                </a:solidFill>
              </a:rPr>
              <a:t>Temporal order isomorphic</a:t>
            </a:r>
          </a:p>
        </p:txBody>
      </p:sp>
      <p:pic>
        <p:nvPicPr>
          <p:cNvPr id="446" name="Picture 445" descr="A close up of a map&#10;&#10;Description automatically generated">
            <a:extLst>
              <a:ext uri="{FF2B5EF4-FFF2-40B4-BE49-F238E27FC236}">
                <a16:creationId xmlns:a16="http://schemas.microsoft.com/office/drawing/2014/main" id="{95700E87-A73C-4255-A444-629843D8385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486" y="4335150"/>
            <a:ext cx="3531990" cy="2522850"/>
          </a:xfrm>
          <a:prstGeom prst="rect">
            <a:avLst/>
          </a:prstGeom>
        </p:spPr>
      </p:pic>
      <p:sp>
        <p:nvSpPr>
          <p:cNvPr id="2" name="TextBox 1">
            <a:extLst>
              <a:ext uri="{FF2B5EF4-FFF2-40B4-BE49-F238E27FC236}">
                <a16:creationId xmlns:a16="http://schemas.microsoft.com/office/drawing/2014/main" id="{6D25B6EE-06C6-40CD-815A-2A1BD6A9DA9F}"/>
              </a:ext>
            </a:extLst>
          </p:cNvPr>
          <p:cNvSpPr txBox="1"/>
          <p:nvPr/>
        </p:nvSpPr>
        <p:spPr>
          <a:xfrm>
            <a:off x="3698171" y="1396266"/>
            <a:ext cx="2321020" cy="461665"/>
          </a:xfrm>
          <a:prstGeom prst="rect">
            <a:avLst/>
          </a:prstGeom>
          <a:noFill/>
        </p:spPr>
        <p:txBody>
          <a:bodyPr wrap="none" rtlCol="0">
            <a:spAutoFit/>
          </a:bodyPr>
          <a:lstStyle/>
          <a:p>
            <a:r>
              <a:rPr lang="en-US" sz="2400" b="1" dirty="0">
                <a:solidFill>
                  <a:schemeClr val="bg2">
                    <a:lumMod val="50000"/>
                  </a:schemeClr>
                </a:solidFill>
              </a:rPr>
              <a:t>Identify patterns</a:t>
            </a:r>
          </a:p>
        </p:txBody>
      </p:sp>
    </p:spTree>
    <p:extLst>
      <p:ext uri="{BB962C8B-B14F-4D97-AF65-F5344CB8AC3E}">
        <p14:creationId xmlns:p14="http://schemas.microsoft.com/office/powerpoint/2010/main" val="1665843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4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4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2" grpId="0"/>
      <p:bldP spid="443" grpId="0"/>
      <p:bldP spid="44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9B0349EA-0427-4904-91BA-1E57E5A3BE9D}"/>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Why Dynamic network analysis?</a:t>
            </a:r>
          </a:p>
        </p:txBody>
      </p:sp>
      <p:sp>
        <p:nvSpPr>
          <p:cNvPr id="5" name="Content Placeholder 4">
            <a:extLst>
              <a:ext uri="{FF2B5EF4-FFF2-40B4-BE49-F238E27FC236}">
                <a16:creationId xmlns:a16="http://schemas.microsoft.com/office/drawing/2014/main" id="{042A8914-5D43-4495-B153-E7B326752767}"/>
              </a:ext>
            </a:extLst>
          </p:cNvPr>
          <p:cNvSpPr>
            <a:spLocks noGrp="1"/>
          </p:cNvSpPr>
          <p:nvPr>
            <p:ph idx="1"/>
          </p:nvPr>
        </p:nvSpPr>
        <p:spPr>
          <a:xfrm>
            <a:off x="838200" y="1825626"/>
            <a:ext cx="10515600" cy="1345838"/>
          </a:xfrm>
        </p:spPr>
        <p:txBody>
          <a:bodyPr>
            <a:normAutofit/>
          </a:bodyPr>
          <a:lstStyle/>
          <a:p>
            <a:r>
              <a:rPr lang="en-US" sz="3200" dirty="0"/>
              <a:t>Centrality measures and network statistics used in static networks can be adapted for dynamic network analysis. </a:t>
            </a:r>
          </a:p>
          <a:p>
            <a:pPr marL="0" indent="0">
              <a:buNone/>
            </a:pPr>
            <a:endParaRPr lang="en-US" sz="3200" dirty="0"/>
          </a:p>
          <a:p>
            <a:pPr marL="0" indent="0">
              <a:buNone/>
            </a:pPr>
            <a:endParaRPr lang="en-US" sz="3200" dirty="0"/>
          </a:p>
        </p:txBody>
      </p:sp>
      <p:pic>
        <p:nvPicPr>
          <p:cNvPr id="3" name="Picture 2" descr="A close up of a logo&#10;&#10;Description automatically generated">
            <a:extLst>
              <a:ext uri="{FF2B5EF4-FFF2-40B4-BE49-F238E27FC236}">
                <a16:creationId xmlns:a16="http://schemas.microsoft.com/office/drawing/2014/main" id="{92908D77-3EB4-4201-8F56-A991D331EB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4854" y="2790809"/>
            <a:ext cx="5469105" cy="3906503"/>
          </a:xfrm>
          <a:prstGeom prst="rect">
            <a:avLst/>
          </a:prstGeom>
        </p:spPr>
      </p:pic>
    </p:spTree>
    <p:extLst>
      <p:ext uri="{BB962C8B-B14F-4D97-AF65-F5344CB8AC3E}">
        <p14:creationId xmlns:p14="http://schemas.microsoft.com/office/powerpoint/2010/main" val="36125481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825566-2DD6-4555-8066-31C263081527}"/>
              </a:ext>
            </a:extLst>
          </p:cNvPr>
          <p:cNvSpPr txBox="1"/>
          <p:nvPr/>
        </p:nvSpPr>
        <p:spPr>
          <a:xfrm>
            <a:off x="1970216" y="4688524"/>
            <a:ext cx="9098280" cy="830997"/>
          </a:xfrm>
          <a:prstGeom prst="rect">
            <a:avLst/>
          </a:prstGeom>
          <a:noFill/>
        </p:spPr>
        <p:txBody>
          <a:bodyPr wrap="square" rtlCol="0">
            <a:spAutoFit/>
          </a:bodyPr>
          <a:lstStyle/>
          <a:p>
            <a:r>
              <a:rPr lang="es-MX" sz="2400" dirty="0"/>
              <a:t>The temporally reachable set of a node, represents the set of other nodes that can be reached following a temporal path.</a:t>
            </a:r>
          </a:p>
        </p:txBody>
      </p:sp>
      <p:sp>
        <p:nvSpPr>
          <p:cNvPr id="5" name="TextBox 4">
            <a:extLst>
              <a:ext uri="{FF2B5EF4-FFF2-40B4-BE49-F238E27FC236}">
                <a16:creationId xmlns:a16="http://schemas.microsoft.com/office/drawing/2014/main" id="{E41350D4-4ECC-47BB-BDD6-561C94C8C58F}"/>
              </a:ext>
            </a:extLst>
          </p:cNvPr>
          <p:cNvSpPr txBox="1"/>
          <p:nvPr/>
        </p:nvSpPr>
        <p:spPr>
          <a:xfrm>
            <a:off x="788821" y="1230758"/>
            <a:ext cx="4533806" cy="523220"/>
          </a:xfrm>
          <a:prstGeom prst="rect">
            <a:avLst/>
          </a:prstGeom>
          <a:noFill/>
        </p:spPr>
        <p:txBody>
          <a:bodyPr wrap="square" rtlCol="0">
            <a:spAutoFit/>
          </a:bodyPr>
          <a:lstStyle/>
          <a:p>
            <a:r>
              <a:rPr lang="es-MX" sz="2800" b="1" dirty="0">
                <a:solidFill>
                  <a:schemeClr val="accent1">
                    <a:lumMod val="75000"/>
                  </a:schemeClr>
                </a:solidFill>
              </a:rPr>
              <a:t>Temporally reachable sets</a:t>
            </a:r>
          </a:p>
        </p:txBody>
      </p:sp>
      <p:sp>
        <p:nvSpPr>
          <p:cNvPr id="7" name="Title 1">
            <a:extLst>
              <a:ext uri="{FF2B5EF4-FFF2-40B4-BE49-F238E27FC236}">
                <a16:creationId xmlns:a16="http://schemas.microsoft.com/office/drawing/2014/main" id="{C375D721-0444-4BD8-AC1A-17E3FFBF91F8}"/>
              </a:ext>
            </a:extLst>
          </p:cNvPr>
          <p:cNvSpPr txBox="1">
            <a:spLocks/>
          </p:cNvSpPr>
          <p:nvPr/>
        </p:nvSpPr>
        <p:spPr>
          <a:xfrm>
            <a:off x="0" y="-84785"/>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Temporally reachable sets</a:t>
            </a:r>
          </a:p>
        </p:txBody>
      </p:sp>
      <p:cxnSp>
        <p:nvCxnSpPr>
          <p:cNvPr id="10" name="Straight Arrow Connector 9">
            <a:extLst>
              <a:ext uri="{FF2B5EF4-FFF2-40B4-BE49-F238E27FC236}">
                <a16:creationId xmlns:a16="http://schemas.microsoft.com/office/drawing/2014/main" id="{465D3078-EBAF-4182-9508-6002A98DDF17}"/>
              </a:ext>
            </a:extLst>
          </p:cNvPr>
          <p:cNvCxnSpPr>
            <a:cxnSpLocks/>
            <a:stCxn id="12" idx="1"/>
            <a:endCxn id="13" idx="2"/>
          </p:cNvCxnSpPr>
          <p:nvPr/>
        </p:nvCxnSpPr>
        <p:spPr>
          <a:xfrm>
            <a:off x="1561156" y="2769825"/>
            <a:ext cx="1260044" cy="91632"/>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91E9BC0-E5F8-4AE4-B077-23A10BC011C3}"/>
              </a:ext>
            </a:extLst>
          </p:cNvPr>
          <p:cNvCxnSpPr>
            <a:cxnSpLocks/>
            <a:stCxn id="13" idx="2"/>
            <a:endCxn id="14" idx="2"/>
          </p:cNvCxnSpPr>
          <p:nvPr/>
        </p:nvCxnSpPr>
        <p:spPr>
          <a:xfrm flipV="1">
            <a:off x="2821200" y="2597607"/>
            <a:ext cx="1243021" cy="26385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 name="Flowchart: Connector 11">
            <a:extLst>
              <a:ext uri="{FF2B5EF4-FFF2-40B4-BE49-F238E27FC236}">
                <a16:creationId xmlns:a16="http://schemas.microsoft.com/office/drawing/2014/main" id="{DE63195A-CFE2-4C80-8D9D-984D55C06C1F}"/>
              </a:ext>
            </a:extLst>
          </p:cNvPr>
          <p:cNvSpPr/>
          <p:nvPr/>
        </p:nvSpPr>
        <p:spPr>
          <a:xfrm rot="18546345">
            <a:off x="1563656" y="2582329"/>
            <a:ext cx="333877" cy="346204"/>
          </a:xfrm>
          <a:prstGeom prst="flowChartConnector">
            <a:avLst/>
          </a:prstGeom>
          <a:solidFill>
            <a:schemeClr val="accent6">
              <a:lumMod val="75000"/>
            </a:schemeClr>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Connector 12">
            <a:extLst>
              <a:ext uri="{FF2B5EF4-FFF2-40B4-BE49-F238E27FC236}">
                <a16:creationId xmlns:a16="http://schemas.microsoft.com/office/drawing/2014/main" id="{E72AA22F-EF87-4B0A-A2A6-59AF4C4006A2}"/>
              </a:ext>
            </a:extLst>
          </p:cNvPr>
          <p:cNvSpPr/>
          <p:nvPr/>
        </p:nvSpPr>
        <p:spPr>
          <a:xfrm rot="20568449">
            <a:off x="2813741" y="2639011"/>
            <a:ext cx="333877" cy="346204"/>
          </a:xfrm>
          <a:prstGeom prst="flowChartConnector">
            <a:avLst/>
          </a:prstGeom>
          <a:solidFill>
            <a:schemeClr val="accent5">
              <a:lumMod val="75000"/>
            </a:schemeClr>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lowchart: Connector 13">
            <a:extLst>
              <a:ext uri="{FF2B5EF4-FFF2-40B4-BE49-F238E27FC236}">
                <a16:creationId xmlns:a16="http://schemas.microsoft.com/office/drawing/2014/main" id="{A6F3F577-E865-4DA0-AEDC-CAC58656CD40}"/>
              </a:ext>
            </a:extLst>
          </p:cNvPr>
          <p:cNvSpPr/>
          <p:nvPr/>
        </p:nvSpPr>
        <p:spPr>
          <a:xfrm rot="236767">
            <a:off x="4063825" y="2435993"/>
            <a:ext cx="333877" cy="346204"/>
          </a:xfrm>
          <a:prstGeom prst="flowChartConnector">
            <a:avLst/>
          </a:prstGeom>
          <a:solidFill>
            <a:schemeClr val="accent4">
              <a:lumMod val="60000"/>
              <a:lumOff val="40000"/>
            </a:schemeClr>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D37F74E-0A57-4162-A209-855BF8703ADE}"/>
              </a:ext>
            </a:extLst>
          </p:cNvPr>
          <p:cNvSpPr txBox="1"/>
          <p:nvPr/>
        </p:nvSpPr>
        <p:spPr>
          <a:xfrm>
            <a:off x="2147708" y="2473559"/>
            <a:ext cx="393056" cy="338554"/>
          </a:xfrm>
          <a:prstGeom prst="rect">
            <a:avLst/>
          </a:prstGeom>
          <a:noFill/>
        </p:spPr>
        <p:txBody>
          <a:bodyPr wrap="none" rtlCol="0">
            <a:spAutoFit/>
          </a:bodyPr>
          <a:lstStyle/>
          <a:p>
            <a:r>
              <a:rPr lang="en-US" sz="1600" dirty="0">
                <a:solidFill>
                  <a:srgbClr val="FF0000"/>
                </a:solidFill>
              </a:rPr>
              <a:t>10</a:t>
            </a:r>
          </a:p>
        </p:txBody>
      </p:sp>
      <p:sp>
        <p:nvSpPr>
          <p:cNvPr id="16" name="TextBox 15">
            <a:extLst>
              <a:ext uri="{FF2B5EF4-FFF2-40B4-BE49-F238E27FC236}">
                <a16:creationId xmlns:a16="http://schemas.microsoft.com/office/drawing/2014/main" id="{086F4AAE-FCE7-4111-8FAC-567DCACD9591}"/>
              </a:ext>
            </a:extLst>
          </p:cNvPr>
          <p:cNvSpPr txBox="1"/>
          <p:nvPr/>
        </p:nvSpPr>
        <p:spPr>
          <a:xfrm>
            <a:off x="3311198" y="2380068"/>
            <a:ext cx="288862" cy="338554"/>
          </a:xfrm>
          <a:prstGeom prst="rect">
            <a:avLst/>
          </a:prstGeom>
          <a:noFill/>
        </p:spPr>
        <p:txBody>
          <a:bodyPr wrap="none" rtlCol="0">
            <a:spAutoFit/>
          </a:bodyPr>
          <a:lstStyle/>
          <a:p>
            <a:r>
              <a:rPr lang="en-US" sz="1600" dirty="0">
                <a:solidFill>
                  <a:srgbClr val="FF0000"/>
                </a:solidFill>
              </a:rPr>
              <a:t>5</a:t>
            </a:r>
          </a:p>
        </p:txBody>
      </p:sp>
      <p:cxnSp>
        <p:nvCxnSpPr>
          <p:cNvPr id="18" name="Straight Arrow Connector 17">
            <a:extLst>
              <a:ext uri="{FF2B5EF4-FFF2-40B4-BE49-F238E27FC236}">
                <a16:creationId xmlns:a16="http://schemas.microsoft.com/office/drawing/2014/main" id="{0767676B-531C-4DB1-A2EF-D6D46EE0B175}"/>
              </a:ext>
            </a:extLst>
          </p:cNvPr>
          <p:cNvCxnSpPr>
            <a:cxnSpLocks/>
            <a:stCxn id="20" idx="1"/>
            <a:endCxn id="21" idx="2"/>
          </p:cNvCxnSpPr>
          <p:nvPr/>
        </p:nvCxnSpPr>
        <p:spPr>
          <a:xfrm>
            <a:off x="6710671" y="2641488"/>
            <a:ext cx="1260044" cy="91632"/>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7CA8584-73CC-4EC4-89BA-B21FE0776761}"/>
              </a:ext>
            </a:extLst>
          </p:cNvPr>
          <p:cNvCxnSpPr>
            <a:cxnSpLocks/>
            <a:stCxn id="21" idx="2"/>
            <a:endCxn id="22" idx="2"/>
          </p:cNvCxnSpPr>
          <p:nvPr/>
        </p:nvCxnSpPr>
        <p:spPr>
          <a:xfrm flipV="1">
            <a:off x="7970715" y="2469270"/>
            <a:ext cx="1243021" cy="26385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Flowchart: Connector 19">
            <a:extLst>
              <a:ext uri="{FF2B5EF4-FFF2-40B4-BE49-F238E27FC236}">
                <a16:creationId xmlns:a16="http://schemas.microsoft.com/office/drawing/2014/main" id="{507116B1-00D7-4032-B7F1-887369715478}"/>
              </a:ext>
            </a:extLst>
          </p:cNvPr>
          <p:cNvSpPr/>
          <p:nvPr/>
        </p:nvSpPr>
        <p:spPr>
          <a:xfrm rot="18546345">
            <a:off x="6713171" y="2453992"/>
            <a:ext cx="333877" cy="346204"/>
          </a:xfrm>
          <a:prstGeom prst="flowChartConnector">
            <a:avLst/>
          </a:prstGeom>
          <a:solidFill>
            <a:srgbClr val="7030A0"/>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lowchart: Connector 20">
            <a:extLst>
              <a:ext uri="{FF2B5EF4-FFF2-40B4-BE49-F238E27FC236}">
                <a16:creationId xmlns:a16="http://schemas.microsoft.com/office/drawing/2014/main" id="{8CD143AD-1002-42AA-9B9B-5E8F3BF840CF}"/>
              </a:ext>
            </a:extLst>
          </p:cNvPr>
          <p:cNvSpPr/>
          <p:nvPr/>
        </p:nvSpPr>
        <p:spPr>
          <a:xfrm rot="20568449">
            <a:off x="7963256" y="2510674"/>
            <a:ext cx="333877" cy="346204"/>
          </a:xfrm>
          <a:prstGeom prst="flowChartConnector">
            <a:avLst/>
          </a:prstGeom>
          <a:solidFill>
            <a:schemeClr val="accent5">
              <a:lumMod val="75000"/>
            </a:schemeClr>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lowchart: Connector 21">
            <a:extLst>
              <a:ext uri="{FF2B5EF4-FFF2-40B4-BE49-F238E27FC236}">
                <a16:creationId xmlns:a16="http://schemas.microsoft.com/office/drawing/2014/main" id="{1FF5A5B0-52C4-4A2D-901A-EAE4ACD6220F}"/>
              </a:ext>
            </a:extLst>
          </p:cNvPr>
          <p:cNvSpPr/>
          <p:nvPr/>
        </p:nvSpPr>
        <p:spPr>
          <a:xfrm rot="236767">
            <a:off x="9213340" y="2307656"/>
            <a:ext cx="333877" cy="346204"/>
          </a:xfrm>
          <a:prstGeom prst="flowChartConnector">
            <a:avLst/>
          </a:prstGeom>
          <a:solidFill>
            <a:srgbClr val="FF0000"/>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B43990CD-5F8E-42B1-A0AE-93B071A631DD}"/>
              </a:ext>
            </a:extLst>
          </p:cNvPr>
          <p:cNvSpPr txBox="1"/>
          <p:nvPr/>
        </p:nvSpPr>
        <p:spPr>
          <a:xfrm>
            <a:off x="7297223" y="2345222"/>
            <a:ext cx="288862" cy="338554"/>
          </a:xfrm>
          <a:prstGeom prst="rect">
            <a:avLst/>
          </a:prstGeom>
          <a:noFill/>
        </p:spPr>
        <p:txBody>
          <a:bodyPr wrap="none" rtlCol="0">
            <a:spAutoFit/>
          </a:bodyPr>
          <a:lstStyle/>
          <a:p>
            <a:r>
              <a:rPr lang="en-US" sz="1600" dirty="0">
                <a:solidFill>
                  <a:srgbClr val="FF0000"/>
                </a:solidFill>
              </a:rPr>
              <a:t>5</a:t>
            </a:r>
          </a:p>
        </p:txBody>
      </p:sp>
      <p:sp>
        <p:nvSpPr>
          <p:cNvPr id="24" name="TextBox 23">
            <a:extLst>
              <a:ext uri="{FF2B5EF4-FFF2-40B4-BE49-F238E27FC236}">
                <a16:creationId xmlns:a16="http://schemas.microsoft.com/office/drawing/2014/main" id="{2ED2C2FD-3557-4487-9C8F-915FE812B674}"/>
              </a:ext>
            </a:extLst>
          </p:cNvPr>
          <p:cNvSpPr txBox="1"/>
          <p:nvPr/>
        </p:nvSpPr>
        <p:spPr>
          <a:xfrm>
            <a:off x="8460713" y="2251731"/>
            <a:ext cx="393056" cy="338554"/>
          </a:xfrm>
          <a:prstGeom prst="rect">
            <a:avLst/>
          </a:prstGeom>
          <a:noFill/>
        </p:spPr>
        <p:txBody>
          <a:bodyPr wrap="none" rtlCol="0">
            <a:spAutoFit/>
          </a:bodyPr>
          <a:lstStyle/>
          <a:p>
            <a:r>
              <a:rPr lang="en-US" sz="1600" dirty="0">
                <a:solidFill>
                  <a:srgbClr val="FF0000"/>
                </a:solidFill>
              </a:rPr>
              <a:t>10</a:t>
            </a:r>
          </a:p>
        </p:txBody>
      </p:sp>
    </p:spTree>
    <p:extLst>
      <p:ext uri="{BB962C8B-B14F-4D97-AF65-F5344CB8AC3E}">
        <p14:creationId xmlns:p14="http://schemas.microsoft.com/office/powerpoint/2010/main" val="384342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5" grpId="0"/>
      <p:bldP spid="16" grpId="0"/>
      <p:bldP spid="23" grpId="0"/>
      <p:bldP spid="2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6" name="Straight Arrow Connector 325">
            <a:extLst>
              <a:ext uri="{FF2B5EF4-FFF2-40B4-BE49-F238E27FC236}">
                <a16:creationId xmlns:a16="http://schemas.microsoft.com/office/drawing/2014/main" id="{6FDFCA23-C7D7-406F-8658-33FC58B9A5B8}"/>
              </a:ext>
            </a:extLst>
          </p:cNvPr>
          <p:cNvCxnSpPr>
            <a:stCxn id="69" idx="7"/>
            <a:endCxn id="75" idx="2"/>
          </p:cNvCxnSpPr>
          <p:nvPr/>
        </p:nvCxnSpPr>
        <p:spPr>
          <a:xfrm flipV="1">
            <a:off x="2450272" y="4038624"/>
            <a:ext cx="18232" cy="2622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86821B8E-FDC4-48B9-AFE0-715036D9E3C8}"/>
              </a:ext>
            </a:extLst>
          </p:cNvPr>
          <p:cNvSpPr txBox="1">
            <a:spLocks/>
          </p:cNvSpPr>
          <p:nvPr/>
        </p:nvSpPr>
        <p:spPr>
          <a:xfrm>
            <a:off x="0" y="-84785"/>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Temporally reachable sets</a:t>
            </a:r>
          </a:p>
        </p:txBody>
      </p:sp>
      <p:sp>
        <p:nvSpPr>
          <p:cNvPr id="69" name="Oval 68">
            <a:extLst>
              <a:ext uri="{FF2B5EF4-FFF2-40B4-BE49-F238E27FC236}">
                <a16:creationId xmlns:a16="http://schemas.microsoft.com/office/drawing/2014/main" id="{A7F4AADA-E461-474E-9465-8BBD78069A63}"/>
              </a:ext>
            </a:extLst>
          </p:cNvPr>
          <p:cNvSpPr/>
          <p:nvPr/>
        </p:nvSpPr>
        <p:spPr>
          <a:xfrm rot="18438210">
            <a:off x="2335740" y="4299698"/>
            <a:ext cx="264485" cy="26448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Oval 69">
            <a:extLst>
              <a:ext uri="{FF2B5EF4-FFF2-40B4-BE49-F238E27FC236}">
                <a16:creationId xmlns:a16="http://schemas.microsoft.com/office/drawing/2014/main" id="{1357BCE4-3A46-4CE5-A741-305B607A57B6}"/>
              </a:ext>
            </a:extLst>
          </p:cNvPr>
          <p:cNvSpPr/>
          <p:nvPr/>
        </p:nvSpPr>
        <p:spPr>
          <a:xfrm rot="19449875">
            <a:off x="1682739" y="4230475"/>
            <a:ext cx="264486" cy="26448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a:extLst>
              <a:ext uri="{FF2B5EF4-FFF2-40B4-BE49-F238E27FC236}">
                <a16:creationId xmlns:a16="http://schemas.microsoft.com/office/drawing/2014/main" id="{79E18A32-C621-43FB-BE56-E4AF8BE24275}"/>
              </a:ext>
            </a:extLst>
          </p:cNvPr>
          <p:cNvSpPr/>
          <p:nvPr/>
        </p:nvSpPr>
        <p:spPr>
          <a:xfrm rot="1492486">
            <a:off x="2698625" y="4955371"/>
            <a:ext cx="264486" cy="26448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Oval 73">
            <a:extLst>
              <a:ext uri="{FF2B5EF4-FFF2-40B4-BE49-F238E27FC236}">
                <a16:creationId xmlns:a16="http://schemas.microsoft.com/office/drawing/2014/main" id="{E0EA452D-AB99-4322-BD8A-B110F6879CEF}"/>
              </a:ext>
            </a:extLst>
          </p:cNvPr>
          <p:cNvSpPr/>
          <p:nvPr/>
        </p:nvSpPr>
        <p:spPr>
          <a:xfrm rot="4026799">
            <a:off x="3299994" y="4818367"/>
            <a:ext cx="264486" cy="26448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EFD18202-5DBC-4A38-A1D0-2AB1D836D1EF}"/>
              </a:ext>
            </a:extLst>
          </p:cNvPr>
          <p:cNvSpPr/>
          <p:nvPr/>
        </p:nvSpPr>
        <p:spPr>
          <a:xfrm rot="17021591">
            <a:off x="2367566" y="3777897"/>
            <a:ext cx="264486" cy="26448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Oval 75">
            <a:extLst>
              <a:ext uri="{FF2B5EF4-FFF2-40B4-BE49-F238E27FC236}">
                <a16:creationId xmlns:a16="http://schemas.microsoft.com/office/drawing/2014/main" id="{C959C416-0C5C-4F54-A062-22D23BDDBD62}"/>
              </a:ext>
            </a:extLst>
          </p:cNvPr>
          <p:cNvSpPr/>
          <p:nvPr/>
        </p:nvSpPr>
        <p:spPr>
          <a:xfrm rot="19203361">
            <a:off x="1097802" y="3851305"/>
            <a:ext cx="264486" cy="26448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Oval 76">
            <a:extLst>
              <a:ext uri="{FF2B5EF4-FFF2-40B4-BE49-F238E27FC236}">
                <a16:creationId xmlns:a16="http://schemas.microsoft.com/office/drawing/2014/main" id="{0D269FF0-D0BD-41FB-908C-CE5D1464E21B}"/>
              </a:ext>
            </a:extLst>
          </p:cNvPr>
          <p:cNvSpPr/>
          <p:nvPr/>
        </p:nvSpPr>
        <p:spPr>
          <a:xfrm rot="19505363">
            <a:off x="1648609" y="3480885"/>
            <a:ext cx="264486" cy="26448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Oval 77">
            <a:extLst>
              <a:ext uri="{FF2B5EF4-FFF2-40B4-BE49-F238E27FC236}">
                <a16:creationId xmlns:a16="http://schemas.microsoft.com/office/drawing/2014/main" id="{93A614A8-94CD-4F91-93F7-52B62454EDB6}"/>
              </a:ext>
            </a:extLst>
          </p:cNvPr>
          <p:cNvSpPr/>
          <p:nvPr/>
        </p:nvSpPr>
        <p:spPr>
          <a:xfrm rot="7136045">
            <a:off x="2950232" y="5530900"/>
            <a:ext cx="264486" cy="26448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Oval 79">
            <a:extLst>
              <a:ext uri="{FF2B5EF4-FFF2-40B4-BE49-F238E27FC236}">
                <a16:creationId xmlns:a16="http://schemas.microsoft.com/office/drawing/2014/main" id="{665E9CC1-701D-48B7-A3D5-2E889170AD30}"/>
              </a:ext>
            </a:extLst>
          </p:cNvPr>
          <p:cNvSpPr/>
          <p:nvPr/>
        </p:nvSpPr>
        <p:spPr>
          <a:xfrm rot="11699922">
            <a:off x="773900" y="3306245"/>
            <a:ext cx="264486" cy="26448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2" name="Straight Arrow Connector 81">
            <a:extLst>
              <a:ext uri="{FF2B5EF4-FFF2-40B4-BE49-F238E27FC236}">
                <a16:creationId xmlns:a16="http://schemas.microsoft.com/office/drawing/2014/main" id="{118092B1-1F2F-45D2-87B6-46C069DBAFE2}"/>
              </a:ext>
            </a:extLst>
          </p:cNvPr>
          <p:cNvCxnSpPr>
            <a:cxnSpLocks/>
            <a:stCxn id="69" idx="1"/>
            <a:endCxn id="70" idx="5"/>
          </p:cNvCxnSpPr>
          <p:nvPr/>
        </p:nvCxnSpPr>
        <p:spPr>
          <a:xfrm flipH="1" flipV="1">
            <a:off x="1945537" y="4383780"/>
            <a:ext cx="391394" cy="658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61E8F2F6-23F5-49E9-9A80-0D0C2F1AFF54}"/>
              </a:ext>
            </a:extLst>
          </p:cNvPr>
          <p:cNvCxnSpPr>
            <a:cxnSpLocks/>
            <a:stCxn id="70" idx="1"/>
            <a:endCxn id="76" idx="4"/>
          </p:cNvCxnSpPr>
          <p:nvPr/>
        </p:nvCxnSpPr>
        <p:spPr>
          <a:xfrm flipH="1" flipV="1">
            <a:off x="1314950" y="4084935"/>
            <a:ext cx="369477" cy="2567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2E3FF704-6D4F-433B-868A-58A0C3D6BF01}"/>
              </a:ext>
            </a:extLst>
          </p:cNvPr>
          <p:cNvCxnSpPr>
            <a:cxnSpLocks/>
            <a:stCxn id="69" idx="7"/>
            <a:endCxn id="75" idx="2"/>
          </p:cNvCxnSpPr>
          <p:nvPr/>
        </p:nvCxnSpPr>
        <p:spPr>
          <a:xfrm flipV="1">
            <a:off x="2450272" y="4038624"/>
            <a:ext cx="18232" cy="262265"/>
          </a:xfrm>
          <a:prstGeom prst="straightConnector1">
            <a:avLst/>
          </a:prstGeom>
          <a:ln>
            <a:tailEnd type="triangle"/>
          </a:ln>
          <a:effectLst>
            <a:glow rad="635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22D551EB-BEC8-44CD-A7F0-DAF74D44859F}"/>
              </a:ext>
            </a:extLst>
          </p:cNvPr>
          <p:cNvCxnSpPr>
            <a:cxnSpLocks/>
            <a:stCxn id="182" idx="2"/>
            <a:endCxn id="74" idx="2"/>
          </p:cNvCxnSpPr>
          <p:nvPr/>
        </p:nvCxnSpPr>
        <p:spPr>
          <a:xfrm>
            <a:off x="3338727" y="4494961"/>
            <a:ext cx="42079" cy="333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55C0F353-3316-4C67-8368-CE1555CB90D6}"/>
              </a:ext>
            </a:extLst>
          </p:cNvPr>
          <p:cNvCxnSpPr>
            <a:cxnSpLocks/>
            <a:stCxn id="69" idx="4"/>
            <a:endCxn id="73" idx="1"/>
          </p:cNvCxnSpPr>
          <p:nvPr/>
        </p:nvCxnSpPr>
        <p:spPr>
          <a:xfrm>
            <a:off x="2573173" y="4512084"/>
            <a:ext cx="212194" cy="4513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F02962F-5E49-4BFA-A4D4-6B4A46AD608B}"/>
              </a:ext>
            </a:extLst>
          </p:cNvPr>
          <p:cNvCxnSpPr>
            <a:cxnSpLocks/>
            <a:stCxn id="73" idx="5"/>
            <a:endCxn id="78" idx="3"/>
          </p:cNvCxnSpPr>
          <p:nvPr/>
        </p:nvCxnSpPr>
        <p:spPr>
          <a:xfrm>
            <a:off x="2876369" y="5211783"/>
            <a:ext cx="169509" cy="3242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8CFB782D-855B-4AA3-A3E2-88A9404DEF79}"/>
              </a:ext>
            </a:extLst>
          </p:cNvPr>
          <p:cNvCxnSpPr>
            <a:cxnSpLocks/>
            <a:stCxn id="76" idx="6"/>
            <a:endCxn id="77" idx="2"/>
          </p:cNvCxnSpPr>
          <p:nvPr/>
        </p:nvCxnSpPr>
        <p:spPr>
          <a:xfrm flipV="1">
            <a:off x="1331432" y="3688810"/>
            <a:ext cx="340975" cy="2098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3C58C8A3-0027-4D8C-AC01-1600F024E56B}"/>
              </a:ext>
            </a:extLst>
          </p:cNvPr>
          <p:cNvCxnSpPr>
            <a:cxnSpLocks/>
            <a:stCxn id="76" idx="0"/>
            <a:endCxn id="80" idx="1"/>
          </p:cNvCxnSpPr>
          <p:nvPr/>
        </p:nvCxnSpPr>
        <p:spPr>
          <a:xfrm flipH="1" flipV="1">
            <a:off x="972267" y="3553012"/>
            <a:ext cx="172873" cy="3291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2" name="Oval 181">
            <a:extLst>
              <a:ext uri="{FF2B5EF4-FFF2-40B4-BE49-F238E27FC236}">
                <a16:creationId xmlns:a16="http://schemas.microsoft.com/office/drawing/2014/main" id="{F8153B0D-EB3E-4998-A71E-5DC5DB5DF608}"/>
              </a:ext>
            </a:extLst>
          </p:cNvPr>
          <p:cNvSpPr/>
          <p:nvPr/>
        </p:nvSpPr>
        <p:spPr>
          <a:xfrm rot="16200000">
            <a:off x="3206484" y="4230475"/>
            <a:ext cx="264486" cy="26448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4" name="Oval 183">
            <a:extLst>
              <a:ext uri="{FF2B5EF4-FFF2-40B4-BE49-F238E27FC236}">
                <a16:creationId xmlns:a16="http://schemas.microsoft.com/office/drawing/2014/main" id="{7CCBB4CE-976B-4A3A-ABDE-81821F0945C5}"/>
              </a:ext>
            </a:extLst>
          </p:cNvPr>
          <p:cNvSpPr/>
          <p:nvPr/>
        </p:nvSpPr>
        <p:spPr>
          <a:xfrm>
            <a:off x="3838974" y="3797255"/>
            <a:ext cx="264486" cy="26448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5" name="Straight Arrow Connector 184">
            <a:extLst>
              <a:ext uri="{FF2B5EF4-FFF2-40B4-BE49-F238E27FC236}">
                <a16:creationId xmlns:a16="http://schemas.microsoft.com/office/drawing/2014/main" id="{4608322C-CC84-48FD-9568-29FC20DA65B5}"/>
              </a:ext>
            </a:extLst>
          </p:cNvPr>
          <p:cNvCxnSpPr>
            <a:cxnSpLocks/>
            <a:stCxn id="69" idx="5"/>
            <a:endCxn id="182" idx="0"/>
          </p:cNvCxnSpPr>
          <p:nvPr/>
        </p:nvCxnSpPr>
        <p:spPr>
          <a:xfrm flipV="1">
            <a:off x="2599034" y="4362718"/>
            <a:ext cx="607450" cy="515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EB9E3618-FADD-4A49-A69B-1590239FBFC3}"/>
              </a:ext>
            </a:extLst>
          </p:cNvPr>
          <p:cNvCxnSpPr>
            <a:cxnSpLocks/>
            <a:stCxn id="182" idx="5"/>
            <a:endCxn id="184" idx="2"/>
          </p:cNvCxnSpPr>
          <p:nvPr/>
        </p:nvCxnSpPr>
        <p:spPr>
          <a:xfrm flipV="1">
            <a:off x="3432237" y="3929498"/>
            <a:ext cx="406737" cy="3397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2" name="Straight Arrow Connector 311">
            <a:extLst>
              <a:ext uri="{FF2B5EF4-FFF2-40B4-BE49-F238E27FC236}">
                <a16:creationId xmlns:a16="http://schemas.microsoft.com/office/drawing/2014/main" id="{938EA5E3-19CD-45D2-9410-BF19BFC8B425}"/>
              </a:ext>
            </a:extLst>
          </p:cNvPr>
          <p:cNvCxnSpPr>
            <a:cxnSpLocks/>
          </p:cNvCxnSpPr>
          <p:nvPr/>
        </p:nvCxnSpPr>
        <p:spPr>
          <a:xfrm>
            <a:off x="3338727" y="4488827"/>
            <a:ext cx="42079" cy="333817"/>
          </a:xfrm>
          <a:prstGeom prst="straightConnector1">
            <a:avLst/>
          </a:prstGeom>
          <a:ln>
            <a:solidFill>
              <a:srgbClr val="0070C0"/>
            </a:solidFill>
            <a:tailEnd type="triangle"/>
          </a:ln>
          <a:effectLst>
            <a:glow rad="1397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13" name="Straight Arrow Connector 312">
            <a:extLst>
              <a:ext uri="{FF2B5EF4-FFF2-40B4-BE49-F238E27FC236}">
                <a16:creationId xmlns:a16="http://schemas.microsoft.com/office/drawing/2014/main" id="{DAD2C4EB-5BB8-4C8F-B3C9-C9E7D00A462B}"/>
              </a:ext>
            </a:extLst>
          </p:cNvPr>
          <p:cNvCxnSpPr>
            <a:cxnSpLocks/>
          </p:cNvCxnSpPr>
          <p:nvPr/>
        </p:nvCxnSpPr>
        <p:spPr>
          <a:xfrm>
            <a:off x="2573173" y="4505950"/>
            <a:ext cx="212194" cy="451361"/>
          </a:xfrm>
          <a:prstGeom prst="straightConnector1">
            <a:avLst/>
          </a:prstGeom>
          <a:ln>
            <a:solidFill>
              <a:srgbClr val="0070C0"/>
            </a:solidFill>
            <a:tailEnd type="triangle"/>
          </a:ln>
          <a:effectLst>
            <a:glow rad="1397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14" name="Straight Arrow Connector 313">
            <a:extLst>
              <a:ext uri="{FF2B5EF4-FFF2-40B4-BE49-F238E27FC236}">
                <a16:creationId xmlns:a16="http://schemas.microsoft.com/office/drawing/2014/main" id="{84A4A29D-B391-4C1D-8C08-0E422B66646A}"/>
              </a:ext>
            </a:extLst>
          </p:cNvPr>
          <p:cNvCxnSpPr>
            <a:cxnSpLocks/>
          </p:cNvCxnSpPr>
          <p:nvPr/>
        </p:nvCxnSpPr>
        <p:spPr>
          <a:xfrm>
            <a:off x="2876369" y="5205649"/>
            <a:ext cx="169509" cy="324282"/>
          </a:xfrm>
          <a:prstGeom prst="straightConnector1">
            <a:avLst/>
          </a:prstGeom>
          <a:ln>
            <a:solidFill>
              <a:srgbClr val="0070C0"/>
            </a:solidFill>
            <a:tailEnd type="triangle"/>
          </a:ln>
          <a:effectLst>
            <a:glow rad="1397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15" name="Straight Arrow Connector 314">
            <a:extLst>
              <a:ext uri="{FF2B5EF4-FFF2-40B4-BE49-F238E27FC236}">
                <a16:creationId xmlns:a16="http://schemas.microsoft.com/office/drawing/2014/main" id="{EC6CEBED-01A0-40E4-936F-72B96A1BB1EE}"/>
              </a:ext>
            </a:extLst>
          </p:cNvPr>
          <p:cNvCxnSpPr>
            <a:cxnSpLocks/>
          </p:cNvCxnSpPr>
          <p:nvPr/>
        </p:nvCxnSpPr>
        <p:spPr>
          <a:xfrm flipV="1">
            <a:off x="2599034" y="4356584"/>
            <a:ext cx="607450" cy="51512"/>
          </a:xfrm>
          <a:prstGeom prst="straightConnector1">
            <a:avLst/>
          </a:prstGeom>
          <a:ln>
            <a:solidFill>
              <a:srgbClr val="0070C0"/>
            </a:solidFill>
            <a:tailEnd type="triangle"/>
          </a:ln>
          <a:effectLst>
            <a:glow rad="1397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16" name="Straight Arrow Connector 315">
            <a:extLst>
              <a:ext uri="{FF2B5EF4-FFF2-40B4-BE49-F238E27FC236}">
                <a16:creationId xmlns:a16="http://schemas.microsoft.com/office/drawing/2014/main" id="{927CB116-5E4E-41D9-954A-64BA7AF30051}"/>
              </a:ext>
            </a:extLst>
          </p:cNvPr>
          <p:cNvCxnSpPr>
            <a:cxnSpLocks/>
          </p:cNvCxnSpPr>
          <p:nvPr/>
        </p:nvCxnSpPr>
        <p:spPr>
          <a:xfrm flipV="1">
            <a:off x="3432237" y="3923364"/>
            <a:ext cx="406737" cy="339710"/>
          </a:xfrm>
          <a:prstGeom prst="straightConnector1">
            <a:avLst/>
          </a:prstGeom>
          <a:ln>
            <a:solidFill>
              <a:srgbClr val="0070C0"/>
            </a:solidFill>
            <a:tailEnd type="triangle"/>
          </a:ln>
          <a:effectLst>
            <a:glow rad="1397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21" name="Straight Arrow Connector 320">
            <a:extLst>
              <a:ext uri="{FF2B5EF4-FFF2-40B4-BE49-F238E27FC236}">
                <a16:creationId xmlns:a16="http://schemas.microsoft.com/office/drawing/2014/main" id="{35C08F9E-CAD2-4F5D-9880-590E38CE55DF}"/>
              </a:ext>
            </a:extLst>
          </p:cNvPr>
          <p:cNvCxnSpPr>
            <a:cxnSpLocks/>
          </p:cNvCxnSpPr>
          <p:nvPr/>
        </p:nvCxnSpPr>
        <p:spPr>
          <a:xfrm flipH="1" flipV="1">
            <a:off x="1945537" y="4389102"/>
            <a:ext cx="391394" cy="65871"/>
          </a:xfrm>
          <a:prstGeom prst="straightConnector1">
            <a:avLst/>
          </a:prstGeom>
          <a:ln>
            <a:tailEnd type="triangle"/>
          </a:ln>
          <a:effectLst>
            <a:glow rad="635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22" name="Straight Arrow Connector 321">
            <a:extLst>
              <a:ext uri="{FF2B5EF4-FFF2-40B4-BE49-F238E27FC236}">
                <a16:creationId xmlns:a16="http://schemas.microsoft.com/office/drawing/2014/main" id="{CF6A7B14-F6EB-41C8-8E52-00D9EF73A246}"/>
              </a:ext>
            </a:extLst>
          </p:cNvPr>
          <p:cNvCxnSpPr>
            <a:cxnSpLocks/>
          </p:cNvCxnSpPr>
          <p:nvPr/>
        </p:nvCxnSpPr>
        <p:spPr>
          <a:xfrm flipH="1" flipV="1">
            <a:off x="1324591" y="4084935"/>
            <a:ext cx="369477" cy="256721"/>
          </a:xfrm>
          <a:prstGeom prst="straightConnector1">
            <a:avLst/>
          </a:prstGeom>
          <a:ln>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Straight Arrow Connector 322">
            <a:extLst>
              <a:ext uri="{FF2B5EF4-FFF2-40B4-BE49-F238E27FC236}">
                <a16:creationId xmlns:a16="http://schemas.microsoft.com/office/drawing/2014/main" id="{29F2F83D-D613-4D91-A5D0-49D8F306B4C7}"/>
              </a:ext>
            </a:extLst>
          </p:cNvPr>
          <p:cNvCxnSpPr>
            <a:cxnSpLocks/>
          </p:cNvCxnSpPr>
          <p:nvPr/>
        </p:nvCxnSpPr>
        <p:spPr>
          <a:xfrm flipV="1">
            <a:off x="1341073" y="3688810"/>
            <a:ext cx="340975" cy="209833"/>
          </a:xfrm>
          <a:prstGeom prst="straightConnector1">
            <a:avLst/>
          </a:prstGeom>
          <a:ln>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Straight Arrow Connector 323">
            <a:extLst>
              <a:ext uri="{FF2B5EF4-FFF2-40B4-BE49-F238E27FC236}">
                <a16:creationId xmlns:a16="http://schemas.microsoft.com/office/drawing/2014/main" id="{5FDF4EBD-0658-4645-9062-13150837030B}"/>
              </a:ext>
            </a:extLst>
          </p:cNvPr>
          <p:cNvCxnSpPr>
            <a:cxnSpLocks/>
          </p:cNvCxnSpPr>
          <p:nvPr/>
        </p:nvCxnSpPr>
        <p:spPr>
          <a:xfrm flipH="1" flipV="1">
            <a:off x="981908" y="3553012"/>
            <a:ext cx="172873" cy="329149"/>
          </a:xfrm>
          <a:prstGeom prst="straightConnector1">
            <a:avLst/>
          </a:prstGeom>
          <a:ln>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7" name="Oval 326">
            <a:extLst>
              <a:ext uri="{FF2B5EF4-FFF2-40B4-BE49-F238E27FC236}">
                <a16:creationId xmlns:a16="http://schemas.microsoft.com/office/drawing/2014/main" id="{CF605E94-9A0F-45C9-9B4C-F84D6E5BC979}"/>
              </a:ext>
            </a:extLst>
          </p:cNvPr>
          <p:cNvSpPr/>
          <p:nvPr/>
        </p:nvSpPr>
        <p:spPr>
          <a:xfrm rot="1492486">
            <a:off x="2708536" y="4955370"/>
            <a:ext cx="264486" cy="264486"/>
          </a:xfrm>
          <a:prstGeom prst="ellipse">
            <a:avLst/>
          </a:prstGeom>
          <a:solidFill>
            <a:schemeClr val="accent6">
              <a:lumMod val="75000"/>
            </a:schemeClr>
          </a:solidFill>
          <a:ln>
            <a:no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8" name="Oval 327">
            <a:extLst>
              <a:ext uri="{FF2B5EF4-FFF2-40B4-BE49-F238E27FC236}">
                <a16:creationId xmlns:a16="http://schemas.microsoft.com/office/drawing/2014/main" id="{B2C2C2E2-087B-4939-A1F6-092442C507F0}"/>
              </a:ext>
            </a:extLst>
          </p:cNvPr>
          <p:cNvSpPr/>
          <p:nvPr/>
        </p:nvSpPr>
        <p:spPr>
          <a:xfrm rot="4026799">
            <a:off x="3309905" y="4818366"/>
            <a:ext cx="264486" cy="264486"/>
          </a:xfrm>
          <a:prstGeom prst="ellipse">
            <a:avLst/>
          </a:prstGeom>
          <a:solidFill>
            <a:schemeClr val="accent6">
              <a:lumMod val="75000"/>
            </a:schemeClr>
          </a:solidFill>
          <a:ln>
            <a:no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9" name="Oval 328">
            <a:extLst>
              <a:ext uri="{FF2B5EF4-FFF2-40B4-BE49-F238E27FC236}">
                <a16:creationId xmlns:a16="http://schemas.microsoft.com/office/drawing/2014/main" id="{8FCCCE90-1F63-4CDC-B59B-D6B2693F5F92}"/>
              </a:ext>
            </a:extLst>
          </p:cNvPr>
          <p:cNvSpPr/>
          <p:nvPr/>
        </p:nvSpPr>
        <p:spPr>
          <a:xfrm rot="17021591">
            <a:off x="2377477" y="3777896"/>
            <a:ext cx="264486" cy="264486"/>
          </a:xfrm>
          <a:prstGeom prst="ellipse">
            <a:avLst/>
          </a:prstGeom>
          <a:solidFill>
            <a:schemeClr val="accent6">
              <a:lumMod val="75000"/>
            </a:schemeClr>
          </a:solidFill>
          <a:ln>
            <a:no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0" name="Oval 329">
            <a:extLst>
              <a:ext uri="{FF2B5EF4-FFF2-40B4-BE49-F238E27FC236}">
                <a16:creationId xmlns:a16="http://schemas.microsoft.com/office/drawing/2014/main" id="{2D3DD0EA-A661-4558-9736-14CF08505418}"/>
              </a:ext>
            </a:extLst>
          </p:cNvPr>
          <p:cNvSpPr/>
          <p:nvPr/>
        </p:nvSpPr>
        <p:spPr>
          <a:xfrm rot="7136045">
            <a:off x="2960143" y="5530899"/>
            <a:ext cx="264486" cy="264486"/>
          </a:xfrm>
          <a:prstGeom prst="ellipse">
            <a:avLst/>
          </a:prstGeom>
          <a:solidFill>
            <a:schemeClr val="accent6">
              <a:lumMod val="75000"/>
            </a:schemeClr>
          </a:solidFill>
          <a:ln>
            <a:no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1" name="Oval 330">
            <a:extLst>
              <a:ext uri="{FF2B5EF4-FFF2-40B4-BE49-F238E27FC236}">
                <a16:creationId xmlns:a16="http://schemas.microsoft.com/office/drawing/2014/main" id="{683C04A6-DFC9-4E19-91DB-F88F03522341}"/>
              </a:ext>
            </a:extLst>
          </p:cNvPr>
          <p:cNvSpPr/>
          <p:nvPr/>
        </p:nvSpPr>
        <p:spPr>
          <a:xfrm rot="16200000">
            <a:off x="3216395" y="4230474"/>
            <a:ext cx="264486" cy="264486"/>
          </a:xfrm>
          <a:prstGeom prst="ellipse">
            <a:avLst/>
          </a:prstGeom>
          <a:solidFill>
            <a:schemeClr val="accent6">
              <a:lumMod val="75000"/>
            </a:schemeClr>
          </a:solidFill>
          <a:ln>
            <a:no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2" name="Oval 331">
            <a:extLst>
              <a:ext uri="{FF2B5EF4-FFF2-40B4-BE49-F238E27FC236}">
                <a16:creationId xmlns:a16="http://schemas.microsoft.com/office/drawing/2014/main" id="{468C4ACE-84BD-445D-B4B6-8DF5BD2A3350}"/>
              </a:ext>
            </a:extLst>
          </p:cNvPr>
          <p:cNvSpPr/>
          <p:nvPr/>
        </p:nvSpPr>
        <p:spPr>
          <a:xfrm>
            <a:off x="3848885" y="3797254"/>
            <a:ext cx="264486" cy="264486"/>
          </a:xfrm>
          <a:prstGeom prst="ellipse">
            <a:avLst/>
          </a:prstGeom>
          <a:solidFill>
            <a:schemeClr val="accent6">
              <a:lumMod val="75000"/>
            </a:schemeClr>
          </a:solidFill>
          <a:ln>
            <a:no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5" name="Oval 334">
            <a:extLst>
              <a:ext uri="{FF2B5EF4-FFF2-40B4-BE49-F238E27FC236}">
                <a16:creationId xmlns:a16="http://schemas.microsoft.com/office/drawing/2014/main" id="{C95F1E3B-C58B-4C24-AFFF-008F8CEDE2B7}"/>
              </a:ext>
            </a:extLst>
          </p:cNvPr>
          <p:cNvSpPr/>
          <p:nvPr/>
        </p:nvSpPr>
        <p:spPr>
          <a:xfrm rot="19449875">
            <a:off x="1670443" y="4228493"/>
            <a:ext cx="264486" cy="264486"/>
          </a:xfrm>
          <a:prstGeom prst="ellipse">
            <a:avLst/>
          </a:prstGeom>
          <a:solidFill>
            <a:schemeClr val="accent6">
              <a:lumMod val="75000"/>
            </a:schemeClr>
          </a:solidFill>
          <a:ln>
            <a:no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B443ED7E-98AB-4D9B-A9B6-8CEE5FCBD692}"/>
              </a:ext>
            </a:extLst>
          </p:cNvPr>
          <p:cNvSpPr txBox="1"/>
          <p:nvPr/>
        </p:nvSpPr>
        <p:spPr>
          <a:xfrm>
            <a:off x="1466983" y="4001464"/>
            <a:ext cx="256802" cy="261610"/>
          </a:xfrm>
          <a:prstGeom prst="rect">
            <a:avLst/>
          </a:prstGeom>
          <a:noFill/>
        </p:spPr>
        <p:txBody>
          <a:bodyPr wrap="none" rtlCol="0">
            <a:spAutoFit/>
          </a:bodyPr>
          <a:lstStyle/>
          <a:p>
            <a:r>
              <a:rPr lang="en-US" sz="1100" dirty="0">
                <a:solidFill>
                  <a:schemeClr val="accent1">
                    <a:lumMod val="60000"/>
                    <a:lumOff val="40000"/>
                  </a:schemeClr>
                </a:solidFill>
              </a:rPr>
              <a:t>3</a:t>
            </a:r>
          </a:p>
        </p:txBody>
      </p:sp>
      <p:sp>
        <p:nvSpPr>
          <p:cNvPr id="71" name="TextBox 70">
            <a:extLst>
              <a:ext uri="{FF2B5EF4-FFF2-40B4-BE49-F238E27FC236}">
                <a16:creationId xmlns:a16="http://schemas.microsoft.com/office/drawing/2014/main" id="{7E343F5D-51BA-4808-88D7-490009D186C3}"/>
              </a:ext>
            </a:extLst>
          </p:cNvPr>
          <p:cNvSpPr txBox="1"/>
          <p:nvPr/>
        </p:nvSpPr>
        <p:spPr>
          <a:xfrm>
            <a:off x="2025846" y="4176776"/>
            <a:ext cx="256802" cy="261610"/>
          </a:xfrm>
          <a:prstGeom prst="rect">
            <a:avLst/>
          </a:prstGeom>
          <a:noFill/>
        </p:spPr>
        <p:txBody>
          <a:bodyPr wrap="none" rtlCol="0">
            <a:spAutoFit/>
          </a:bodyPr>
          <a:lstStyle/>
          <a:p>
            <a:r>
              <a:rPr lang="en-US" sz="1100" dirty="0">
                <a:solidFill>
                  <a:schemeClr val="accent1">
                    <a:lumMod val="60000"/>
                    <a:lumOff val="40000"/>
                  </a:schemeClr>
                </a:solidFill>
              </a:rPr>
              <a:t>5</a:t>
            </a:r>
          </a:p>
        </p:txBody>
      </p:sp>
      <p:sp>
        <p:nvSpPr>
          <p:cNvPr id="72" name="TextBox 71">
            <a:extLst>
              <a:ext uri="{FF2B5EF4-FFF2-40B4-BE49-F238E27FC236}">
                <a16:creationId xmlns:a16="http://schemas.microsoft.com/office/drawing/2014/main" id="{E493A74C-E891-4C0D-9C1F-945D85A17BE1}"/>
              </a:ext>
            </a:extLst>
          </p:cNvPr>
          <p:cNvSpPr txBox="1"/>
          <p:nvPr/>
        </p:nvSpPr>
        <p:spPr>
          <a:xfrm>
            <a:off x="2723271" y="4171496"/>
            <a:ext cx="256802" cy="261610"/>
          </a:xfrm>
          <a:prstGeom prst="rect">
            <a:avLst/>
          </a:prstGeom>
          <a:noFill/>
        </p:spPr>
        <p:txBody>
          <a:bodyPr wrap="none" rtlCol="0">
            <a:spAutoFit/>
          </a:bodyPr>
          <a:lstStyle/>
          <a:p>
            <a:r>
              <a:rPr lang="en-US" sz="1100" dirty="0">
                <a:solidFill>
                  <a:schemeClr val="accent1">
                    <a:lumMod val="60000"/>
                    <a:lumOff val="40000"/>
                  </a:schemeClr>
                </a:solidFill>
              </a:rPr>
              <a:t>2</a:t>
            </a:r>
          </a:p>
        </p:txBody>
      </p:sp>
      <p:sp>
        <p:nvSpPr>
          <p:cNvPr id="79" name="TextBox 78">
            <a:extLst>
              <a:ext uri="{FF2B5EF4-FFF2-40B4-BE49-F238E27FC236}">
                <a16:creationId xmlns:a16="http://schemas.microsoft.com/office/drawing/2014/main" id="{EBF0936F-897A-49CF-9CFC-493F06F987A5}"/>
              </a:ext>
            </a:extLst>
          </p:cNvPr>
          <p:cNvSpPr txBox="1"/>
          <p:nvPr/>
        </p:nvSpPr>
        <p:spPr>
          <a:xfrm>
            <a:off x="2698517" y="4581243"/>
            <a:ext cx="256802" cy="261610"/>
          </a:xfrm>
          <a:prstGeom prst="rect">
            <a:avLst/>
          </a:prstGeom>
          <a:noFill/>
        </p:spPr>
        <p:txBody>
          <a:bodyPr wrap="none" rtlCol="0">
            <a:spAutoFit/>
          </a:bodyPr>
          <a:lstStyle/>
          <a:p>
            <a:r>
              <a:rPr lang="en-US" sz="1100" dirty="0">
                <a:solidFill>
                  <a:schemeClr val="accent1">
                    <a:lumMod val="60000"/>
                    <a:lumOff val="40000"/>
                  </a:schemeClr>
                </a:solidFill>
              </a:rPr>
              <a:t>3</a:t>
            </a:r>
          </a:p>
        </p:txBody>
      </p:sp>
      <p:sp>
        <p:nvSpPr>
          <p:cNvPr id="81" name="TextBox 80">
            <a:extLst>
              <a:ext uri="{FF2B5EF4-FFF2-40B4-BE49-F238E27FC236}">
                <a16:creationId xmlns:a16="http://schemas.microsoft.com/office/drawing/2014/main" id="{68279BBB-9A8F-4152-ACDD-D5F712814464}"/>
              </a:ext>
            </a:extLst>
          </p:cNvPr>
          <p:cNvSpPr txBox="1"/>
          <p:nvPr/>
        </p:nvSpPr>
        <p:spPr>
          <a:xfrm>
            <a:off x="3358609" y="4495696"/>
            <a:ext cx="256802" cy="261610"/>
          </a:xfrm>
          <a:prstGeom prst="rect">
            <a:avLst/>
          </a:prstGeom>
          <a:noFill/>
        </p:spPr>
        <p:txBody>
          <a:bodyPr wrap="none" rtlCol="0">
            <a:spAutoFit/>
          </a:bodyPr>
          <a:lstStyle/>
          <a:p>
            <a:r>
              <a:rPr lang="en-US" sz="1100" dirty="0">
                <a:solidFill>
                  <a:schemeClr val="accent1">
                    <a:lumMod val="60000"/>
                    <a:lumOff val="40000"/>
                  </a:schemeClr>
                </a:solidFill>
              </a:rPr>
              <a:t>3</a:t>
            </a:r>
          </a:p>
        </p:txBody>
      </p:sp>
      <p:sp>
        <p:nvSpPr>
          <p:cNvPr id="83" name="TextBox 82">
            <a:extLst>
              <a:ext uri="{FF2B5EF4-FFF2-40B4-BE49-F238E27FC236}">
                <a16:creationId xmlns:a16="http://schemas.microsoft.com/office/drawing/2014/main" id="{131EFA30-63D8-4179-8A41-A339B7142712}"/>
              </a:ext>
            </a:extLst>
          </p:cNvPr>
          <p:cNvSpPr txBox="1"/>
          <p:nvPr/>
        </p:nvSpPr>
        <p:spPr>
          <a:xfrm>
            <a:off x="3404760" y="3880679"/>
            <a:ext cx="256802" cy="261610"/>
          </a:xfrm>
          <a:prstGeom prst="rect">
            <a:avLst/>
          </a:prstGeom>
          <a:noFill/>
        </p:spPr>
        <p:txBody>
          <a:bodyPr wrap="none" rtlCol="0">
            <a:spAutoFit/>
          </a:bodyPr>
          <a:lstStyle/>
          <a:p>
            <a:r>
              <a:rPr lang="en-US" sz="1100" dirty="0">
                <a:solidFill>
                  <a:schemeClr val="accent1">
                    <a:lumMod val="60000"/>
                    <a:lumOff val="40000"/>
                  </a:schemeClr>
                </a:solidFill>
              </a:rPr>
              <a:t>5</a:t>
            </a:r>
          </a:p>
        </p:txBody>
      </p:sp>
      <p:sp>
        <p:nvSpPr>
          <p:cNvPr id="85" name="TextBox 84">
            <a:extLst>
              <a:ext uri="{FF2B5EF4-FFF2-40B4-BE49-F238E27FC236}">
                <a16:creationId xmlns:a16="http://schemas.microsoft.com/office/drawing/2014/main" id="{8D13A9F4-83A6-42C6-8CD5-E1E012F51759}"/>
              </a:ext>
            </a:extLst>
          </p:cNvPr>
          <p:cNvSpPr txBox="1"/>
          <p:nvPr/>
        </p:nvSpPr>
        <p:spPr>
          <a:xfrm>
            <a:off x="2912670" y="5115232"/>
            <a:ext cx="328936" cy="261610"/>
          </a:xfrm>
          <a:prstGeom prst="rect">
            <a:avLst/>
          </a:prstGeom>
          <a:noFill/>
        </p:spPr>
        <p:txBody>
          <a:bodyPr wrap="none" rtlCol="0">
            <a:spAutoFit/>
          </a:bodyPr>
          <a:lstStyle/>
          <a:p>
            <a:r>
              <a:rPr lang="en-US" sz="1100" dirty="0">
                <a:solidFill>
                  <a:schemeClr val="accent1">
                    <a:lumMod val="60000"/>
                    <a:lumOff val="40000"/>
                  </a:schemeClr>
                </a:solidFill>
              </a:rPr>
              <a:t>30</a:t>
            </a:r>
          </a:p>
        </p:txBody>
      </p:sp>
      <p:pic>
        <p:nvPicPr>
          <p:cNvPr id="3" name="Picture 2" descr="A close up of a map&#10;&#10;Description automatically generated">
            <a:extLst>
              <a:ext uri="{FF2B5EF4-FFF2-40B4-BE49-F238E27FC236}">
                <a16:creationId xmlns:a16="http://schemas.microsoft.com/office/drawing/2014/main" id="{B7B6592E-353C-4F88-BE49-ED6075257195}"/>
              </a:ext>
            </a:extLst>
          </p:cNvPr>
          <p:cNvPicPr>
            <a:picLocks noChangeAspect="1"/>
          </p:cNvPicPr>
          <p:nvPr/>
        </p:nvPicPr>
        <p:blipFill rotWithShape="1">
          <a:blip r:embed="rId3">
            <a:extLst>
              <a:ext uri="{28A0092B-C50C-407E-A947-70E740481C1C}">
                <a14:useLocalDpi xmlns:a14="http://schemas.microsoft.com/office/drawing/2010/main" val="0"/>
              </a:ext>
            </a:extLst>
          </a:blip>
          <a:srcRect l="9055" r="7549" b="23421"/>
          <a:stretch/>
        </p:blipFill>
        <p:spPr>
          <a:xfrm>
            <a:off x="5018349" y="1414545"/>
            <a:ext cx="6811901" cy="4467965"/>
          </a:xfrm>
          <a:prstGeom prst="rect">
            <a:avLst/>
          </a:prstGeom>
        </p:spPr>
      </p:pic>
      <p:pic>
        <p:nvPicPr>
          <p:cNvPr id="2" name="Picture 1">
            <a:extLst>
              <a:ext uri="{FF2B5EF4-FFF2-40B4-BE49-F238E27FC236}">
                <a16:creationId xmlns:a16="http://schemas.microsoft.com/office/drawing/2014/main" id="{77A53CBF-C0C4-A44F-897C-4621AA494889}"/>
              </a:ext>
            </a:extLst>
          </p:cNvPr>
          <p:cNvPicPr>
            <a:picLocks noChangeAspect="1"/>
          </p:cNvPicPr>
          <p:nvPr/>
        </p:nvPicPr>
        <p:blipFill>
          <a:blip r:embed="rId4"/>
          <a:stretch>
            <a:fillRect/>
          </a:stretch>
        </p:blipFill>
        <p:spPr>
          <a:xfrm>
            <a:off x="563672" y="1267126"/>
            <a:ext cx="2380554" cy="1335218"/>
          </a:xfrm>
          <a:prstGeom prst="rect">
            <a:avLst/>
          </a:prstGeom>
        </p:spPr>
      </p:pic>
    </p:spTree>
    <p:extLst>
      <p:ext uri="{BB962C8B-B14F-4D97-AF65-F5344CB8AC3E}">
        <p14:creationId xmlns:p14="http://schemas.microsoft.com/office/powerpoint/2010/main" val="4135407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35"/>
                                        </p:tgtEl>
                                        <p:attrNameLst>
                                          <p:attrName>style.visibility</p:attrName>
                                        </p:attrNameLst>
                                      </p:cBhvr>
                                      <p:to>
                                        <p:strVal val="visible"/>
                                      </p:to>
                                    </p:set>
                                    <p:animEffect transition="in" filter="fade">
                                      <p:cBhvr>
                                        <p:cTn id="23" dur="500"/>
                                        <p:tgtEl>
                                          <p:spTgt spid="335"/>
                                        </p:tgtEl>
                                      </p:cBhvr>
                                    </p:animEffect>
                                  </p:childTnLst>
                                </p:cTn>
                              </p:par>
                              <p:par>
                                <p:cTn id="24" presetID="10" presetClass="entr" presetSubtype="0" fill="hold" nodeType="withEffect">
                                  <p:stCondLst>
                                    <p:cond delay="0"/>
                                  </p:stCondLst>
                                  <p:childTnLst>
                                    <p:set>
                                      <p:cBhvr>
                                        <p:cTn id="25" dur="1" fill="hold">
                                          <p:stCondLst>
                                            <p:cond delay="0"/>
                                          </p:stCondLst>
                                        </p:cTn>
                                        <p:tgtEl>
                                          <p:spTgt spid="321"/>
                                        </p:tgtEl>
                                        <p:attrNameLst>
                                          <p:attrName>style.visibility</p:attrName>
                                        </p:attrNameLst>
                                      </p:cBhvr>
                                      <p:to>
                                        <p:strVal val="visible"/>
                                      </p:to>
                                    </p:set>
                                    <p:animEffect transition="in" filter="fade">
                                      <p:cBhvr>
                                        <p:cTn id="26" dur="500"/>
                                        <p:tgtEl>
                                          <p:spTgt spid="321"/>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29"/>
                                        </p:tgtEl>
                                        <p:attrNameLst>
                                          <p:attrName>style.visibility</p:attrName>
                                        </p:attrNameLst>
                                      </p:cBhvr>
                                      <p:to>
                                        <p:strVal val="visible"/>
                                      </p:to>
                                    </p:set>
                                    <p:animEffect transition="in" filter="fade">
                                      <p:cBhvr>
                                        <p:cTn id="29" dur="500"/>
                                        <p:tgtEl>
                                          <p:spTgt spid="329"/>
                                        </p:tgtEl>
                                      </p:cBhvr>
                                    </p:animEffect>
                                  </p:childTnLst>
                                </p:cTn>
                              </p:par>
                              <p:par>
                                <p:cTn id="30" presetID="10" presetClass="entr" presetSubtype="0" fill="hold" nodeType="withEffect">
                                  <p:stCondLst>
                                    <p:cond delay="0"/>
                                  </p:stCondLst>
                                  <p:childTnLst>
                                    <p:set>
                                      <p:cBhvr>
                                        <p:cTn id="31" dur="1" fill="hold">
                                          <p:stCondLst>
                                            <p:cond delay="0"/>
                                          </p:stCondLst>
                                        </p:cTn>
                                        <p:tgtEl>
                                          <p:spTgt spid="86"/>
                                        </p:tgtEl>
                                        <p:attrNameLst>
                                          <p:attrName>style.visibility</p:attrName>
                                        </p:attrNameLst>
                                      </p:cBhvr>
                                      <p:to>
                                        <p:strVal val="visible"/>
                                      </p:to>
                                    </p:set>
                                    <p:animEffect transition="in" filter="fade">
                                      <p:cBhvr>
                                        <p:cTn id="32" dur="500"/>
                                        <p:tgtEl>
                                          <p:spTgt spid="86"/>
                                        </p:tgtEl>
                                      </p:cBhvr>
                                    </p:animEffect>
                                  </p:childTnLst>
                                </p:cTn>
                              </p:par>
                              <p:par>
                                <p:cTn id="33" presetID="10" presetClass="entr" presetSubtype="0" fill="hold" nodeType="withEffect">
                                  <p:stCondLst>
                                    <p:cond delay="0"/>
                                  </p:stCondLst>
                                  <p:childTnLst>
                                    <p:set>
                                      <p:cBhvr>
                                        <p:cTn id="34" dur="1" fill="hold">
                                          <p:stCondLst>
                                            <p:cond delay="0"/>
                                          </p:stCondLst>
                                        </p:cTn>
                                        <p:tgtEl>
                                          <p:spTgt spid="315"/>
                                        </p:tgtEl>
                                        <p:attrNameLst>
                                          <p:attrName>style.visibility</p:attrName>
                                        </p:attrNameLst>
                                      </p:cBhvr>
                                      <p:to>
                                        <p:strVal val="visible"/>
                                      </p:to>
                                    </p:set>
                                    <p:animEffect transition="in" filter="fade">
                                      <p:cBhvr>
                                        <p:cTn id="35" dur="500"/>
                                        <p:tgtEl>
                                          <p:spTgt spid="31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31"/>
                                        </p:tgtEl>
                                        <p:attrNameLst>
                                          <p:attrName>style.visibility</p:attrName>
                                        </p:attrNameLst>
                                      </p:cBhvr>
                                      <p:to>
                                        <p:strVal val="visible"/>
                                      </p:to>
                                    </p:set>
                                    <p:animEffect transition="in" filter="fade">
                                      <p:cBhvr>
                                        <p:cTn id="38" dur="500"/>
                                        <p:tgtEl>
                                          <p:spTgt spid="33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28"/>
                                        </p:tgtEl>
                                        <p:attrNameLst>
                                          <p:attrName>style.visibility</p:attrName>
                                        </p:attrNameLst>
                                      </p:cBhvr>
                                      <p:to>
                                        <p:strVal val="visible"/>
                                      </p:to>
                                    </p:set>
                                    <p:animEffect transition="in" filter="fade">
                                      <p:cBhvr>
                                        <p:cTn id="41" dur="500"/>
                                        <p:tgtEl>
                                          <p:spTgt spid="328"/>
                                        </p:tgtEl>
                                      </p:cBhvr>
                                    </p:animEffect>
                                  </p:childTnLst>
                                </p:cTn>
                              </p:par>
                              <p:par>
                                <p:cTn id="42" presetID="10" presetClass="entr" presetSubtype="0" fill="hold" nodeType="withEffect">
                                  <p:stCondLst>
                                    <p:cond delay="0"/>
                                  </p:stCondLst>
                                  <p:childTnLst>
                                    <p:set>
                                      <p:cBhvr>
                                        <p:cTn id="43" dur="1" fill="hold">
                                          <p:stCondLst>
                                            <p:cond delay="0"/>
                                          </p:stCondLst>
                                        </p:cTn>
                                        <p:tgtEl>
                                          <p:spTgt spid="312"/>
                                        </p:tgtEl>
                                        <p:attrNameLst>
                                          <p:attrName>style.visibility</p:attrName>
                                        </p:attrNameLst>
                                      </p:cBhvr>
                                      <p:to>
                                        <p:strVal val="visible"/>
                                      </p:to>
                                    </p:set>
                                    <p:animEffect transition="in" filter="fade">
                                      <p:cBhvr>
                                        <p:cTn id="44" dur="500"/>
                                        <p:tgtEl>
                                          <p:spTgt spid="312"/>
                                        </p:tgtEl>
                                      </p:cBhvr>
                                    </p:animEffect>
                                  </p:childTnLst>
                                </p:cTn>
                              </p:par>
                              <p:par>
                                <p:cTn id="45" presetID="10" presetClass="entr" presetSubtype="0" fill="hold" nodeType="withEffect">
                                  <p:stCondLst>
                                    <p:cond delay="0"/>
                                  </p:stCondLst>
                                  <p:childTnLst>
                                    <p:set>
                                      <p:cBhvr>
                                        <p:cTn id="46" dur="1" fill="hold">
                                          <p:stCondLst>
                                            <p:cond delay="0"/>
                                          </p:stCondLst>
                                        </p:cTn>
                                        <p:tgtEl>
                                          <p:spTgt spid="316"/>
                                        </p:tgtEl>
                                        <p:attrNameLst>
                                          <p:attrName>style.visibility</p:attrName>
                                        </p:attrNameLst>
                                      </p:cBhvr>
                                      <p:to>
                                        <p:strVal val="visible"/>
                                      </p:to>
                                    </p:set>
                                    <p:animEffect transition="in" filter="fade">
                                      <p:cBhvr>
                                        <p:cTn id="47" dur="500"/>
                                        <p:tgtEl>
                                          <p:spTgt spid="31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32"/>
                                        </p:tgtEl>
                                        <p:attrNameLst>
                                          <p:attrName>style.visibility</p:attrName>
                                        </p:attrNameLst>
                                      </p:cBhvr>
                                      <p:to>
                                        <p:strVal val="visible"/>
                                      </p:to>
                                    </p:set>
                                    <p:animEffect transition="in" filter="fade">
                                      <p:cBhvr>
                                        <p:cTn id="50" dur="500"/>
                                        <p:tgtEl>
                                          <p:spTgt spid="332"/>
                                        </p:tgtEl>
                                      </p:cBhvr>
                                    </p:animEffect>
                                  </p:childTnLst>
                                </p:cTn>
                              </p:par>
                              <p:par>
                                <p:cTn id="51" presetID="10" presetClass="entr" presetSubtype="0" fill="hold" nodeType="withEffect">
                                  <p:stCondLst>
                                    <p:cond delay="0"/>
                                  </p:stCondLst>
                                  <p:childTnLst>
                                    <p:set>
                                      <p:cBhvr>
                                        <p:cTn id="52" dur="1" fill="hold">
                                          <p:stCondLst>
                                            <p:cond delay="0"/>
                                          </p:stCondLst>
                                        </p:cTn>
                                        <p:tgtEl>
                                          <p:spTgt spid="313"/>
                                        </p:tgtEl>
                                        <p:attrNameLst>
                                          <p:attrName>style.visibility</p:attrName>
                                        </p:attrNameLst>
                                      </p:cBhvr>
                                      <p:to>
                                        <p:strVal val="visible"/>
                                      </p:to>
                                    </p:set>
                                    <p:animEffect transition="in" filter="fade">
                                      <p:cBhvr>
                                        <p:cTn id="53" dur="500"/>
                                        <p:tgtEl>
                                          <p:spTgt spid="31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27"/>
                                        </p:tgtEl>
                                        <p:attrNameLst>
                                          <p:attrName>style.visibility</p:attrName>
                                        </p:attrNameLst>
                                      </p:cBhvr>
                                      <p:to>
                                        <p:strVal val="visible"/>
                                      </p:to>
                                    </p:set>
                                    <p:animEffect transition="in" filter="fade">
                                      <p:cBhvr>
                                        <p:cTn id="56" dur="500"/>
                                        <p:tgtEl>
                                          <p:spTgt spid="327"/>
                                        </p:tgtEl>
                                      </p:cBhvr>
                                    </p:animEffect>
                                  </p:childTnLst>
                                </p:cTn>
                              </p:par>
                              <p:par>
                                <p:cTn id="57" presetID="10" presetClass="entr" presetSubtype="0" fill="hold" nodeType="withEffect">
                                  <p:stCondLst>
                                    <p:cond delay="0"/>
                                  </p:stCondLst>
                                  <p:childTnLst>
                                    <p:set>
                                      <p:cBhvr>
                                        <p:cTn id="58" dur="1" fill="hold">
                                          <p:stCondLst>
                                            <p:cond delay="0"/>
                                          </p:stCondLst>
                                        </p:cTn>
                                        <p:tgtEl>
                                          <p:spTgt spid="314"/>
                                        </p:tgtEl>
                                        <p:attrNameLst>
                                          <p:attrName>style.visibility</p:attrName>
                                        </p:attrNameLst>
                                      </p:cBhvr>
                                      <p:to>
                                        <p:strVal val="visible"/>
                                      </p:to>
                                    </p:set>
                                    <p:animEffect transition="in" filter="fade">
                                      <p:cBhvr>
                                        <p:cTn id="59" dur="500"/>
                                        <p:tgtEl>
                                          <p:spTgt spid="31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30"/>
                                        </p:tgtEl>
                                        <p:attrNameLst>
                                          <p:attrName>style.visibility</p:attrName>
                                        </p:attrNameLst>
                                      </p:cBhvr>
                                      <p:to>
                                        <p:strVal val="visible"/>
                                      </p:to>
                                    </p:set>
                                    <p:animEffect transition="in" filter="fade">
                                      <p:cBhvr>
                                        <p:cTn id="62" dur="500"/>
                                        <p:tgtEl>
                                          <p:spTgt spid="330"/>
                                        </p:tgtEl>
                                      </p:cBhvr>
                                    </p:animEffect>
                                  </p:childTnLst>
                                </p:cTn>
                              </p:par>
                              <p:par>
                                <p:cTn id="63" presetID="1" presetClass="entr" presetSubtype="0" fill="hold" nodeType="withEffect">
                                  <p:stCondLst>
                                    <p:cond delay="0"/>
                                  </p:stCondLst>
                                  <p:childTnLst>
                                    <p:set>
                                      <p:cBhvr>
                                        <p:cTn id="64" dur="1" fill="hold">
                                          <p:stCondLst>
                                            <p:cond delay="0"/>
                                          </p:stCondLst>
                                        </p:cTn>
                                        <p:tgtEl>
                                          <p:spTgt spid="323"/>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324"/>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322"/>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 grpId="0" animBg="1"/>
      <p:bldP spid="328" grpId="0" animBg="1"/>
      <p:bldP spid="329" grpId="0" animBg="1"/>
      <p:bldP spid="330" grpId="0" animBg="1"/>
      <p:bldP spid="331" grpId="0" animBg="1"/>
      <p:bldP spid="332" grpId="0" animBg="1"/>
      <p:bldP spid="335" grpId="0" animBg="1"/>
      <p:bldP spid="15" grpId="0"/>
      <p:bldP spid="71" grpId="0"/>
      <p:bldP spid="72" grpId="0"/>
      <p:bldP spid="79" grpId="0"/>
      <p:bldP spid="81" grpId="0"/>
      <p:bldP spid="83" grpId="0"/>
      <p:bldP spid="8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8DD149F-905F-43FC-8E8E-B378DDDEE2EE}"/>
              </a:ext>
            </a:extLst>
          </p:cNvPr>
          <p:cNvSpPr txBox="1"/>
          <p:nvPr/>
        </p:nvSpPr>
        <p:spPr>
          <a:xfrm>
            <a:off x="909399" y="2575007"/>
            <a:ext cx="1828800" cy="578882"/>
          </a:xfrm>
          <a:prstGeom prst="roundRect">
            <a:avLst/>
          </a:prstGeom>
          <a:solidFill>
            <a:srgbClr val="8FAADC">
              <a:alpha val="21176"/>
            </a:srgbClr>
          </a:solidFill>
          <a:ln>
            <a:solidFill>
              <a:schemeClr val="accent1">
                <a:lumMod val="50000"/>
              </a:schemeClr>
            </a:solidFill>
          </a:ln>
        </p:spPr>
        <p:txBody>
          <a:bodyPr wrap="square" rtlCol="0">
            <a:spAutoFit/>
          </a:bodyPr>
          <a:lstStyle/>
          <a:p>
            <a:pPr algn="ctr"/>
            <a:r>
              <a:rPr lang="en-US" sz="1400" dirty="0"/>
              <a:t>The temporal data is high resolution?</a:t>
            </a:r>
          </a:p>
        </p:txBody>
      </p:sp>
      <p:sp>
        <p:nvSpPr>
          <p:cNvPr id="7" name="TextBox 6">
            <a:extLst>
              <a:ext uri="{FF2B5EF4-FFF2-40B4-BE49-F238E27FC236}">
                <a16:creationId xmlns:a16="http://schemas.microsoft.com/office/drawing/2014/main" id="{A948D802-BA77-4708-BE6E-820334381E6F}"/>
              </a:ext>
            </a:extLst>
          </p:cNvPr>
          <p:cNvSpPr txBox="1"/>
          <p:nvPr/>
        </p:nvSpPr>
        <p:spPr>
          <a:xfrm>
            <a:off x="922651" y="3930672"/>
            <a:ext cx="1828800" cy="578882"/>
          </a:xfrm>
          <a:prstGeom prst="roundRect">
            <a:avLst/>
          </a:prstGeom>
          <a:solidFill>
            <a:srgbClr val="8FAADC">
              <a:alpha val="21176"/>
            </a:srgbClr>
          </a:solidFill>
          <a:ln>
            <a:solidFill>
              <a:schemeClr val="accent1">
                <a:lumMod val="50000"/>
              </a:schemeClr>
            </a:solidFill>
          </a:ln>
        </p:spPr>
        <p:txBody>
          <a:bodyPr wrap="square" rtlCol="0">
            <a:spAutoFit/>
          </a:bodyPr>
          <a:lstStyle/>
          <a:p>
            <a:pPr algn="ctr"/>
            <a:r>
              <a:rPr lang="en-US" sz="1400" dirty="0"/>
              <a:t>Static Network recommended</a:t>
            </a:r>
          </a:p>
        </p:txBody>
      </p:sp>
      <p:sp>
        <p:nvSpPr>
          <p:cNvPr id="10" name="TextBox 9">
            <a:extLst>
              <a:ext uri="{FF2B5EF4-FFF2-40B4-BE49-F238E27FC236}">
                <a16:creationId xmlns:a16="http://schemas.microsoft.com/office/drawing/2014/main" id="{F5F63DC0-9671-477E-9D80-94F28D515EE0}"/>
              </a:ext>
            </a:extLst>
          </p:cNvPr>
          <p:cNvSpPr txBox="1"/>
          <p:nvPr/>
        </p:nvSpPr>
        <p:spPr>
          <a:xfrm>
            <a:off x="3427305" y="2336644"/>
            <a:ext cx="1828800" cy="1055608"/>
          </a:xfrm>
          <a:prstGeom prst="roundRect">
            <a:avLst/>
          </a:prstGeom>
          <a:solidFill>
            <a:srgbClr val="8FAADC">
              <a:alpha val="21176"/>
            </a:srgbClr>
          </a:solidFill>
          <a:ln>
            <a:solidFill>
              <a:schemeClr val="accent1">
                <a:lumMod val="50000"/>
              </a:schemeClr>
            </a:solidFill>
          </a:ln>
        </p:spPr>
        <p:txBody>
          <a:bodyPr wrap="square" rtlCol="0">
            <a:spAutoFit/>
          </a:bodyPr>
          <a:lstStyle/>
          <a:p>
            <a:pPr algn="ctr"/>
            <a:r>
              <a:rPr lang="en-US" sz="1400" dirty="0"/>
              <a:t>Are there any predictable patterns in the network dynamics?</a:t>
            </a:r>
          </a:p>
        </p:txBody>
      </p:sp>
      <p:sp>
        <p:nvSpPr>
          <p:cNvPr id="14" name="TextBox 13">
            <a:extLst>
              <a:ext uri="{FF2B5EF4-FFF2-40B4-BE49-F238E27FC236}">
                <a16:creationId xmlns:a16="http://schemas.microsoft.com/office/drawing/2014/main" id="{6ADA61C1-9D67-4580-A7F9-1332491D5B8B}"/>
              </a:ext>
            </a:extLst>
          </p:cNvPr>
          <p:cNvSpPr txBox="1"/>
          <p:nvPr/>
        </p:nvSpPr>
        <p:spPr>
          <a:xfrm>
            <a:off x="9083973" y="2288312"/>
            <a:ext cx="1828800" cy="578882"/>
          </a:xfrm>
          <a:prstGeom prst="roundRect">
            <a:avLst/>
          </a:prstGeom>
          <a:solidFill>
            <a:srgbClr val="8FAADC">
              <a:alpha val="21176"/>
            </a:srgbClr>
          </a:solidFill>
          <a:ln>
            <a:solidFill>
              <a:schemeClr val="accent1">
                <a:lumMod val="50000"/>
              </a:schemeClr>
            </a:solidFill>
          </a:ln>
        </p:spPr>
        <p:txBody>
          <a:bodyPr wrap="square" rtlCol="0">
            <a:spAutoFit/>
          </a:bodyPr>
          <a:lstStyle/>
          <a:p>
            <a:pPr algn="ctr"/>
            <a:r>
              <a:rPr lang="en-US" sz="1400" dirty="0"/>
              <a:t>Dynamic networks recommended</a:t>
            </a:r>
          </a:p>
        </p:txBody>
      </p:sp>
      <p:sp>
        <p:nvSpPr>
          <p:cNvPr id="15" name="TextBox 14">
            <a:extLst>
              <a:ext uri="{FF2B5EF4-FFF2-40B4-BE49-F238E27FC236}">
                <a16:creationId xmlns:a16="http://schemas.microsoft.com/office/drawing/2014/main" id="{44D8B63B-8492-461B-ABA1-6CEE35A566EA}"/>
              </a:ext>
            </a:extLst>
          </p:cNvPr>
          <p:cNvSpPr txBox="1"/>
          <p:nvPr/>
        </p:nvSpPr>
        <p:spPr>
          <a:xfrm>
            <a:off x="9144964" y="3153889"/>
            <a:ext cx="1828800" cy="578882"/>
          </a:xfrm>
          <a:prstGeom prst="roundRect">
            <a:avLst/>
          </a:prstGeom>
          <a:solidFill>
            <a:srgbClr val="8FAADC">
              <a:alpha val="21176"/>
            </a:srgbClr>
          </a:solidFill>
          <a:ln>
            <a:solidFill>
              <a:schemeClr val="accent1">
                <a:lumMod val="50000"/>
              </a:schemeClr>
            </a:solidFill>
          </a:ln>
        </p:spPr>
        <p:txBody>
          <a:bodyPr wrap="square" rtlCol="0">
            <a:spAutoFit/>
          </a:bodyPr>
          <a:lstStyle/>
          <a:p>
            <a:pPr algn="ctr"/>
            <a:r>
              <a:rPr lang="en-US" sz="1400" dirty="0"/>
              <a:t>Static networks recommended</a:t>
            </a:r>
          </a:p>
        </p:txBody>
      </p:sp>
      <p:sp>
        <p:nvSpPr>
          <p:cNvPr id="17" name="TextBox 16">
            <a:extLst>
              <a:ext uri="{FF2B5EF4-FFF2-40B4-BE49-F238E27FC236}">
                <a16:creationId xmlns:a16="http://schemas.microsoft.com/office/drawing/2014/main" id="{5EB8F577-D05E-4157-98C7-37A6F905631C}"/>
              </a:ext>
            </a:extLst>
          </p:cNvPr>
          <p:cNvSpPr txBox="1"/>
          <p:nvPr/>
        </p:nvSpPr>
        <p:spPr>
          <a:xfrm>
            <a:off x="3415321" y="3930672"/>
            <a:ext cx="1828800" cy="578882"/>
          </a:xfrm>
          <a:prstGeom prst="roundRect">
            <a:avLst/>
          </a:prstGeom>
          <a:solidFill>
            <a:srgbClr val="8FAADC">
              <a:alpha val="21176"/>
            </a:srgbClr>
          </a:solidFill>
          <a:ln>
            <a:solidFill>
              <a:schemeClr val="accent1">
                <a:lumMod val="50000"/>
              </a:schemeClr>
            </a:solidFill>
          </a:ln>
        </p:spPr>
        <p:txBody>
          <a:bodyPr wrap="square" rtlCol="0">
            <a:spAutoFit/>
          </a:bodyPr>
          <a:lstStyle/>
          <a:p>
            <a:pPr algn="ctr"/>
            <a:r>
              <a:rPr lang="en-US" sz="1400" dirty="0"/>
              <a:t>Static networks recommended</a:t>
            </a:r>
          </a:p>
        </p:txBody>
      </p:sp>
      <p:cxnSp>
        <p:nvCxnSpPr>
          <p:cNvPr id="19" name="Straight Arrow Connector 18">
            <a:extLst>
              <a:ext uri="{FF2B5EF4-FFF2-40B4-BE49-F238E27FC236}">
                <a16:creationId xmlns:a16="http://schemas.microsoft.com/office/drawing/2014/main" id="{CAF88029-F070-447A-B4F0-41796FFE489F}"/>
              </a:ext>
            </a:extLst>
          </p:cNvPr>
          <p:cNvCxnSpPr>
            <a:cxnSpLocks/>
            <a:stCxn id="6" idx="3"/>
            <a:endCxn id="10" idx="1"/>
          </p:cNvCxnSpPr>
          <p:nvPr/>
        </p:nvCxnSpPr>
        <p:spPr>
          <a:xfrm>
            <a:off x="2738199" y="2864448"/>
            <a:ext cx="689106" cy="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5116D4AC-FD1F-4529-A222-93D1F42A3BA7}"/>
              </a:ext>
            </a:extLst>
          </p:cNvPr>
          <p:cNvCxnSpPr>
            <a:cxnSpLocks/>
            <a:stCxn id="6" idx="2"/>
            <a:endCxn id="7" idx="0"/>
          </p:cNvCxnSpPr>
          <p:nvPr/>
        </p:nvCxnSpPr>
        <p:spPr>
          <a:xfrm>
            <a:off x="1823799" y="3153889"/>
            <a:ext cx="13252" cy="776783"/>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D709BE6A-35B5-4B1E-B400-D8653F283B2C}"/>
              </a:ext>
            </a:extLst>
          </p:cNvPr>
          <p:cNvCxnSpPr>
            <a:cxnSpLocks/>
            <a:stCxn id="10" idx="3"/>
            <a:endCxn id="11" idx="1"/>
          </p:cNvCxnSpPr>
          <p:nvPr/>
        </p:nvCxnSpPr>
        <p:spPr>
          <a:xfrm>
            <a:off x="5256105" y="2864448"/>
            <a:ext cx="685407" cy="8335"/>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4E25A122-0A46-41A8-9F61-A07C49EED835}"/>
              </a:ext>
            </a:extLst>
          </p:cNvPr>
          <p:cNvCxnSpPr>
            <a:cxnSpLocks/>
            <a:stCxn id="11" idx="3"/>
            <a:endCxn id="15" idx="1"/>
          </p:cNvCxnSpPr>
          <p:nvPr/>
        </p:nvCxnSpPr>
        <p:spPr>
          <a:xfrm>
            <a:off x="7770312" y="2872783"/>
            <a:ext cx="1374652" cy="570547"/>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a:extLst>
              <a:ext uri="{FF2B5EF4-FFF2-40B4-BE49-F238E27FC236}">
                <a16:creationId xmlns:a16="http://schemas.microsoft.com/office/drawing/2014/main" id="{4999E3EF-92E4-4771-8239-FF8469048925}"/>
              </a:ext>
            </a:extLst>
          </p:cNvPr>
          <p:cNvCxnSpPr>
            <a:cxnSpLocks/>
            <a:stCxn id="11" idx="3"/>
            <a:endCxn id="14" idx="1"/>
          </p:cNvCxnSpPr>
          <p:nvPr/>
        </p:nvCxnSpPr>
        <p:spPr>
          <a:xfrm flipV="1">
            <a:off x="7770312" y="2577753"/>
            <a:ext cx="1313661" cy="29503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1CFA4FFF-38D6-4A66-855B-92FFD9EC8837}"/>
              </a:ext>
            </a:extLst>
          </p:cNvPr>
          <p:cNvSpPr txBox="1"/>
          <p:nvPr/>
        </p:nvSpPr>
        <p:spPr>
          <a:xfrm>
            <a:off x="5941512" y="2344979"/>
            <a:ext cx="1828800" cy="1055608"/>
          </a:xfrm>
          <a:prstGeom prst="roundRect">
            <a:avLst/>
          </a:prstGeom>
          <a:solidFill>
            <a:srgbClr val="8FAADC">
              <a:alpha val="21176"/>
            </a:srgbClr>
          </a:solidFill>
          <a:ln>
            <a:solidFill>
              <a:schemeClr val="accent1">
                <a:lumMod val="50000"/>
              </a:schemeClr>
            </a:solidFill>
          </a:ln>
        </p:spPr>
        <p:txBody>
          <a:bodyPr wrap="square" rtlCol="0">
            <a:spAutoFit/>
          </a:bodyPr>
          <a:lstStyle/>
          <a:p>
            <a:pPr algn="ctr"/>
            <a:r>
              <a:rPr lang="en-US" sz="1400" dirty="0"/>
              <a:t>Is the temporal resolution of the data similar in the network?</a:t>
            </a:r>
          </a:p>
        </p:txBody>
      </p:sp>
      <p:sp>
        <p:nvSpPr>
          <p:cNvPr id="50" name="TextBox 49">
            <a:extLst>
              <a:ext uri="{FF2B5EF4-FFF2-40B4-BE49-F238E27FC236}">
                <a16:creationId xmlns:a16="http://schemas.microsoft.com/office/drawing/2014/main" id="{8FECAD20-7B7C-4B5A-BCA8-756F80A4D05A}"/>
              </a:ext>
            </a:extLst>
          </p:cNvPr>
          <p:cNvSpPr txBox="1"/>
          <p:nvPr/>
        </p:nvSpPr>
        <p:spPr>
          <a:xfrm>
            <a:off x="2738199" y="2478408"/>
            <a:ext cx="526566" cy="338554"/>
          </a:xfrm>
          <a:prstGeom prst="rect">
            <a:avLst/>
          </a:prstGeom>
          <a:noFill/>
        </p:spPr>
        <p:txBody>
          <a:bodyPr wrap="square" rtlCol="0">
            <a:spAutoFit/>
          </a:bodyPr>
          <a:lstStyle/>
          <a:p>
            <a:r>
              <a:rPr lang="en-US" sz="1600" dirty="0">
                <a:solidFill>
                  <a:schemeClr val="bg2">
                    <a:lumMod val="50000"/>
                  </a:schemeClr>
                </a:solidFill>
              </a:rPr>
              <a:t>Yes</a:t>
            </a:r>
          </a:p>
        </p:txBody>
      </p:sp>
      <p:sp>
        <p:nvSpPr>
          <p:cNvPr id="52" name="TextBox 51">
            <a:extLst>
              <a:ext uri="{FF2B5EF4-FFF2-40B4-BE49-F238E27FC236}">
                <a16:creationId xmlns:a16="http://schemas.microsoft.com/office/drawing/2014/main" id="{B7FC375E-64C2-45E0-B821-F22353C95AA9}"/>
              </a:ext>
            </a:extLst>
          </p:cNvPr>
          <p:cNvSpPr txBox="1"/>
          <p:nvPr/>
        </p:nvSpPr>
        <p:spPr>
          <a:xfrm>
            <a:off x="8455719" y="2252407"/>
            <a:ext cx="526566" cy="338554"/>
          </a:xfrm>
          <a:prstGeom prst="rect">
            <a:avLst/>
          </a:prstGeom>
          <a:noFill/>
        </p:spPr>
        <p:txBody>
          <a:bodyPr wrap="square" rtlCol="0">
            <a:spAutoFit/>
          </a:bodyPr>
          <a:lstStyle/>
          <a:p>
            <a:r>
              <a:rPr lang="en-US" sz="1600" dirty="0">
                <a:solidFill>
                  <a:schemeClr val="bg2">
                    <a:lumMod val="50000"/>
                  </a:schemeClr>
                </a:solidFill>
              </a:rPr>
              <a:t>Yes</a:t>
            </a:r>
          </a:p>
        </p:txBody>
      </p:sp>
      <p:sp>
        <p:nvSpPr>
          <p:cNvPr id="53" name="TextBox 52">
            <a:extLst>
              <a:ext uri="{FF2B5EF4-FFF2-40B4-BE49-F238E27FC236}">
                <a16:creationId xmlns:a16="http://schemas.microsoft.com/office/drawing/2014/main" id="{D5388E18-9DBF-4C8C-B2DE-92EF2F50C8B2}"/>
              </a:ext>
            </a:extLst>
          </p:cNvPr>
          <p:cNvSpPr txBox="1"/>
          <p:nvPr/>
        </p:nvSpPr>
        <p:spPr>
          <a:xfrm>
            <a:off x="1907247" y="3292816"/>
            <a:ext cx="526566" cy="338554"/>
          </a:xfrm>
          <a:prstGeom prst="rect">
            <a:avLst/>
          </a:prstGeom>
          <a:noFill/>
        </p:spPr>
        <p:txBody>
          <a:bodyPr wrap="square" rtlCol="0">
            <a:spAutoFit/>
          </a:bodyPr>
          <a:lstStyle/>
          <a:p>
            <a:r>
              <a:rPr lang="en-US" sz="1600" dirty="0">
                <a:solidFill>
                  <a:schemeClr val="bg2">
                    <a:lumMod val="50000"/>
                  </a:schemeClr>
                </a:solidFill>
              </a:rPr>
              <a:t>No</a:t>
            </a:r>
          </a:p>
        </p:txBody>
      </p:sp>
      <p:sp>
        <p:nvSpPr>
          <p:cNvPr id="56" name="TextBox 55">
            <a:extLst>
              <a:ext uri="{FF2B5EF4-FFF2-40B4-BE49-F238E27FC236}">
                <a16:creationId xmlns:a16="http://schemas.microsoft.com/office/drawing/2014/main" id="{DB2AEB9D-980F-4DE4-A1D8-0282E976861A}"/>
              </a:ext>
            </a:extLst>
          </p:cNvPr>
          <p:cNvSpPr txBox="1"/>
          <p:nvPr/>
        </p:nvSpPr>
        <p:spPr>
          <a:xfrm>
            <a:off x="4454273" y="3504786"/>
            <a:ext cx="526566" cy="338554"/>
          </a:xfrm>
          <a:prstGeom prst="rect">
            <a:avLst/>
          </a:prstGeom>
          <a:noFill/>
        </p:spPr>
        <p:txBody>
          <a:bodyPr wrap="square" rtlCol="0">
            <a:spAutoFit/>
          </a:bodyPr>
          <a:lstStyle/>
          <a:p>
            <a:r>
              <a:rPr lang="en-US" sz="1600" dirty="0">
                <a:solidFill>
                  <a:schemeClr val="bg2">
                    <a:lumMod val="50000"/>
                  </a:schemeClr>
                </a:solidFill>
              </a:rPr>
              <a:t>No</a:t>
            </a:r>
          </a:p>
        </p:txBody>
      </p:sp>
      <p:sp>
        <p:nvSpPr>
          <p:cNvPr id="57" name="TextBox 56">
            <a:extLst>
              <a:ext uri="{FF2B5EF4-FFF2-40B4-BE49-F238E27FC236}">
                <a16:creationId xmlns:a16="http://schemas.microsoft.com/office/drawing/2014/main" id="{9BCAB71F-83E0-434D-9246-60D861473E05}"/>
              </a:ext>
            </a:extLst>
          </p:cNvPr>
          <p:cNvSpPr txBox="1"/>
          <p:nvPr/>
        </p:nvSpPr>
        <p:spPr>
          <a:xfrm>
            <a:off x="8618398" y="2942862"/>
            <a:ext cx="526566" cy="338554"/>
          </a:xfrm>
          <a:prstGeom prst="rect">
            <a:avLst/>
          </a:prstGeom>
          <a:noFill/>
        </p:spPr>
        <p:txBody>
          <a:bodyPr wrap="square" rtlCol="0">
            <a:spAutoFit/>
          </a:bodyPr>
          <a:lstStyle/>
          <a:p>
            <a:r>
              <a:rPr lang="en-US" sz="1600" dirty="0">
                <a:solidFill>
                  <a:schemeClr val="bg2">
                    <a:lumMod val="50000"/>
                  </a:schemeClr>
                </a:solidFill>
              </a:rPr>
              <a:t>No</a:t>
            </a:r>
          </a:p>
        </p:txBody>
      </p:sp>
      <p:sp>
        <p:nvSpPr>
          <p:cNvPr id="59" name="TextBox 58">
            <a:extLst>
              <a:ext uri="{FF2B5EF4-FFF2-40B4-BE49-F238E27FC236}">
                <a16:creationId xmlns:a16="http://schemas.microsoft.com/office/drawing/2014/main" id="{ADE37064-5379-44A2-8293-53145CAE4CCD}"/>
              </a:ext>
            </a:extLst>
          </p:cNvPr>
          <p:cNvSpPr txBox="1"/>
          <p:nvPr/>
        </p:nvSpPr>
        <p:spPr>
          <a:xfrm>
            <a:off x="5418645" y="2478408"/>
            <a:ext cx="526566" cy="338554"/>
          </a:xfrm>
          <a:prstGeom prst="rect">
            <a:avLst/>
          </a:prstGeom>
          <a:noFill/>
        </p:spPr>
        <p:txBody>
          <a:bodyPr wrap="square" rtlCol="0">
            <a:spAutoFit/>
          </a:bodyPr>
          <a:lstStyle/>
          <a:p>
            <a:r>
              <a:rPr lang="en-US" sz="1600" dirty="0">
                <a:solidFill>
                  <a:schemeClr val="bg2">
                    <a:lumMod val="50000"/>
                  </a:schemeClr>
                </a:solidFill>
              </a:rPr>
              <a:t>Yes</a:t>
            </a:r>
          </a:p>
        </p:txBody>
      </p:sp>
      <p:cxnSp>
        <p:nvCxnSpPr>
          <p:cNvPr id="62" name="Straight Arrow Connector 61">
            <a:extLst>
              <a:ext uri="{FF2B5EF4-FFF2-40B4-BE49-F238E27FC236}">
                <a16:creationId xmlns:a16="http://schemas.microsoft.com/office/drawing/2014/main" id="{025B254C-6A20-40ED-96D7-58FEC8E77B24}"/>
              </a:ext>
            </a:extLst>
          </p:cNvPr>
          <p:cNvCxnSpPr>
            <a:cxnSpLocks/>
            <a:stCxn id="10" idx="2"/>
            <a:endCxn id="17" idx="0"/>
          </p:cNvCxnSpPr>
          <p:nvPr/>
        </p:nvCxnSpPr>
        <p:spPr>
          <a:xfrm flipH="1">
            <a:off x="4329721" y="3392252"/>
            <a:ext cx="11984" cy="53842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65" name="Title 1">
            <a:extLst>
              <a:ext uri="{FF2B5EF4-FFF2-40B4-BE49-F238E27FC236}">
                <a16:creationId xmlns:a16="http://schemas.microsoft.com/office/drawing/2014/main" id="{FC30F9BF-DB22-41EF-812D-8258E3666906}"/>
              </a:ext>
            </a:extLst>
          </p:cNvPr>
          <p:cNvSpPr txBox="1">
            <a:spLocks/>
          </p:cNvSpPr>
          <p:nvPr/>
        </p:nvSpPr>
        <p:spPr>
          <a:xfrm>
            <a:off x="0" y="-84785"/>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Recap</a:t>
            </a:r>
          </a:p>
        </p:txBody>
      </p:sp>
      <p:sp>
        <p:nvSpPr>
          <p:cNvPr id="66" name="TextBox 65">
            <a:extLst>
              <a:ext uri="{FF2B5EF4-FFF2-40B4-BE49-F238E27FC236}">
                <a16:creationId xmlns:a16="http://schemas.microsoft.com/office/drawing/2014/main" id="{2D7A4A31-4760-4350-87B2-A8CA6939E2CC}"/>
              </a:ext>
            </a:extLst>
          </p:cNvPr>
          <p:cNvSpPr txBox="1"/>
          <p:nvPr/>
        </p:nvSpPr>
        <p:spPr>
          <a:xfrm>
            <a:off x="537246" y="2160313"/>
            <a:ext cx="1433406" cy="369332"/>
          </a:xfrm>
          <a:prstGeom prst="rect">
            <a:avLst/>
          </a:prstGeom>
          <a:noFill/>
        </p:spPr>
        <p:txBody>
          <a:bodyPr wrap="none" rtlCol="0">
            <a:spAutoFit/>
          </a:bodyPr>
          <a:lstStyle/>
          <a:p>
            <a:r>
              <a:rPr lang="en-US" dirty="0"/>
              <a:t>Damien 2017</a:t>
            </a:r>
          </a:p>
        </p:txBody>
      </p:sp>
    </p:spTree>
    <p:extLst>
      <p:ext uri="{BB962C8B-B14F-4D97-AF65-F5344CB8AC3E}">
        <p14:creationId xmlns:p14="http://schemas.microsoft.com/office/powerpoint/2010/main" val="3563622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4" grpId="0" animBg="1"/>
      <p:bldP spid="15" grpId="0" animBg="1"/>
      <p:bldP spid="17" grpId="0" animBg="1"/>
      <p:bldP spid="11" grpId="0" animBg="1"/>
      <p:bldP spid="50" grpId="0"/>
      <p:bldP spid="52" grpId="0"/>
      <p:bldP spid="53" grpId="0"/>
      <p:bldP spid="56" grpId="0"/>
      <p:bldP spid="57" grpId="0"/>
      <p:bldP spid="5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9594BC1-247E-4A1F-8497-3E9061D1252F}"/>
              </a:ext>
            </a:extLst>
          </p:cNvPr>
          <p:cNvSpPr txBox="1"/>
          <p:nvPr/>
        </p:nvSpPr>
        <p:spPr>
          <a:xfrm>
            <a:off x="1718128" y="1651389"/>
            <a:ext cx="8755743" cy="5016758"/>
          </a:xfrm>
          <a:prstGeom prst="rect">
            <a:avLst/>
          </a:prstGeom>
          <a:noFill/>
        </p:spPr>
        <p:txBody>
          <a:bodyPr wrap="square" rtlCol="0">
            <a:spAutoFit/>
          </a:bodyPr>
          <a:lstStyle/>
          <a:p>
            <a:pPr marL="285750" indent="-285750">
              <a:buFont typeface="Arial" panose="020B0604020202020204" pitchFamily="34" charset="0"/>
              <a:buChar char="•"/>
            </a:pPr>
            <a:r>
              <a:rPr lang="en-US" sz="3200" dirty="0"/>
              <a:t>Time resolution will have an impact on our analysis</a:t>
            </a:r>
          </a:p>
          <a:p>
            <a:pPr marL="285750" indent="-285750">
              <a:buFont typeface="Arial" panose="020B0604020202020204" pitchFamily="34" charset="0"/>
              <a:buChar char="•"/>
            </a:pPr>
            <a:r>
              <a:rPr lang="en-US" sz="3200" dirty="0"/>
              <a:t>When using dynamic network analysis for modeling or prediction we have to consider how likely is that the observed network will happen again.</a:t>
            </a:r>
          </a:p>
          <a:p>
            <a:pPr marL="285750" indent="-285750">
              <a:buFont typeface="Arial" panose="020B0604020202020204" pitchFamily="34" charset="0"/>
              <a:buChar char="•"/>
            </a:pPr>
            <a:r>
              <a:rPr lang="en-US" sz="3200" dirty="0"/>
              <a:t>Implementing DN adds complexity to the model, can reduce generality and overinflate the perceived quality of predictions. </a:t>
            </a:r>
          </a:p>
          <a:p>
            <a:pPr marL="285750" indent="-285750">
              <a:buFont typeface="Arial" panose="020B0604020202020204" pitchFamily="34" charset="0"/>
              <a:buChar char="•"/>
            </a:pPr>
            <a:endParaRPr lang="en-US" sz="3200" dirty="0"/>
          </a:p>
        </p:txBody>
      </p:sp>
      <p:sp>
        <p:nvSpPr>
          <p:cNvPr id="9" name="Title 1">
            <a:extLst>
              <a:ext uri="{FF2B5EF4-FFF2-40B4-BE49-F238E27FC236}">
                <a16:creationId xmlns:a16="http://schemas.microsoft.com/office/drawing/2014/main" id="{8720E457-C61A-4DFB-8D2E-F24147FBC1CC}"/>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Limitations</a:t>
            </a:r>
          </a:p>
        </p:txBody>
      </p:sp>
    </p:spTree>
    <p:extLst>
      <p:ext uri="{BB962C8B-B14F-4D97-AF65-F5344CB8AC3E}">
        <p14:creationId xmlns:p14="http://schemas.microsoft.com/office/powerpoint/2010/main" val="3443343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E04183-FC08-4215-8EE8-49A5943CCBC4}"/>
              </a:ext>
            </a:extLst>
          </p:cNvPr>
          <p:cNvSpPr>
            <a:spLocks noGrp="1"/>
          </p:cNvSpPr>
          <p:nvPr>
            <p:ph idx="1"/>
          </p:nvPr>
        </p:nvSpPr>
        <p:spPr>
          <a:xfrm>
            <a:off x="838200" y="1634553"/>
            <a:ext cx="8155675" cy="4684357"/>
          </a:xfrm>
        </p:spPr>
        <p:txBody>
          <a:bodyPr>
            <a:normAutofit/>
          </a:bodyPr>
          <a:lstStyle/>
          <a:p>
            <a:pPr>
              <a:lnSpc>
                <a:spcPct val="200000"/>
              </a:lnSpc>
            </a:pPr>
            <a:r>
              <a:rPr lang="es-MX" sz="3200" dirty="0"/>
              <a:t>Static vs Dynamic network analysis</a:t>
            </a:r>
          </a:p>
          <a:p>
            <a:pPr>
              <a:lnSpc>
                <a:spcPct val="200000"/>
              </a:lnSpc>
            </a:pPr>
            <a:r>
              <a:rPr lang="es-MX" sz="3200" dirty="0"/>
              <a:t>Dynamic network statistics</a:t>
            </a:r>
          </a:p>
          <a:p>
            <a:pPr>
              <a:lnSpc>
                <a:spcPct val="200000"/>
              </a:lnSpc>
            </a:pPr>
            <a:r>
              <a:rPr lang="es-MX" sz="3200" dirty="0"/>
              <a:t>Considerations and limitations</a:t>
            </a:r>
            <a:endParaRPr lang="en-US" sz="3200" dirty="0"/>
          </a:p>
          <a:p>
            <a:pPr>
              <a:lnSpc>
                <a:spcPct val="200000"/>
              </a:lnSpc>
            </a:pPr>
            <a:endParaRPr lang="en-US" sz="3200" dirty="0"/>
          </a:p>
        </p:txBody>
      </p:sp>
      <p:sp>
        <p:nvSpPr>
          <p:cNvPr id="6" name="Title 1">
            <a:extLst>
              <a:ext uri="{FF2B5EF4-FFF2-40B4-BE49-F238E27FC236}">
                <a16:creationId xmlns:a16="http://schemas.microsoft.com/office/drawing/2014/main" id="{B4BAAC1E-7172-4F39-AFC7-4F66424125F9}"/>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Outline</a:t>
            </a:r>
          </a:p>
        </p:txBody>
      </p:sp>
    </p:spTree>
    <p:extLst>
      <p:ext uri="{BB962C8B-B14F-4D97-AF65-F5344CB8AC3E}">
        <p14:creationId xmlns:p14="http://schemas.microsoft.com/office/powerpoint/2010/main" val="6432726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Questions?</a:t>
            </a:r>
          </a:p>
        </p:txBody>
      </p:sp>
    </p:spTree>
    <p:extLst>
      <p:ext uri="{BB962C8B-B14F-4D97-AF65-F5344CB8AC3E}">
        <p14:creationId xmlns:p14="http://schemas.microsoft.com/office/powerpoint/2010/main" val="37992035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720E457-C61A-4DFB-8D2E-F24147FBC1CC}"/>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Time for Lab 4!</a:t>
            </a:r>
          </a:p>
        </p:txBody>
      </p:sp>
      <p:pic>
        <p:nvPicPr>
          <p:cNvPr id="3" name="Picture 2" descr="Graphical user interface, text, application, email&#10;&#10;Description automatically generated">
            <a:extLst>
              <a:ext uri="{FF2B5EF4-FFF2-40B4-BE49-F238E27FC236}">
                <a16:creationId xmlns:a16="http://schemas.microsoft.com/office/drawing/2014/main" id="{02B731D1-AF22-C24E-BFB2-FCE5903CF8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8595" y="1187595"/>
            <a:ext cx="8034810" cy="5272648"/>
          </a:xfrm>
          <a:prstGeom prst="rect">
            <a:avLst/>
          </a:prstGeom>
        </p:spPr>
      </p:pic>
    </p:spTree>
    <p:extLst>
      <p:ext uri="{BB962C8B-B14F-4D97-AF65-F5344CB8AC3E}">
        <p14:creationId xmlns:p14="http://schemas.microsoft.com/office/powerpoint/2010/main" val="37474343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2 Título"/>
          <p:cNvSpPr>
            <a:spLocks noGrp="1"/>
          </p:cNvSpPr>
          <p:nvPr>
            <p:ph type="ctrTitle"/>
          </p:nvPr>
        </p:nvSpPr>
        <p:spPr>
          <a:xfrm>
            <a:off x="0" y="-18780"/>
            <a:ext cx="12192000" cy="1795329"/>
          </a:xfrm>
          <a:solidFill>
            <a:srgbClr val="000053"/>
          </a:solidFill>
          <a:ln>
            <a:noFill/>
          </a:ln>
        </p:spPr>
        <p:txBody>
          <a:bodyPr anchor="ctr"/>
          <a:lstStyle/>
          <a:p>
            <a:pPr algn="ctr">
              <a:lnSpc>
                <a:spcPct val="90000"/>
              </a:lnSpc>
            </a:pPr>
            <a:r>
              <a:rPr lang="en-US" sz="4000" dirty="0">
                <a:solidFill>
                  <a:schemeClr val="bg1"/>
                </a:solidFill>
              </a:rPr>
              <a:t>Further applications</a:t>
            </a:r>
          </a:p>
        </p:txBody>
      </p:sp>
      <p:sp>
        <p:nvSpPr>
          <p:cNvPr id="22" name="Rectangle 3"/>
          <p:cNvSpPr txBox="1">
            <a:spLocks noChangeArrowheads="1"/>
          </p:cNvSpPr>
          <p:nvPr/>
        </p:nvSpPr>
        <p:spPr bwMode="auto">
          <a:xfrm>
            <a:off x="1650274" y="2164536"/>
            <a:ext cx="8991600"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algn="ctr" fontAlgn="base">
              <a:lnSpc>
                <a:spcPct val="80000"/>
              </a:lnSpc>
              <a:spcBef>
                <a:spcPct val="20000"/>
              </a:spcBef>
              <a:spcAft>
                <a:spcPct val="0"/>
              </a:spcAft>
              <a:buClr>
                <a:srgbClr val="6076B4"/>
              </a:buClr>
              <a:buSzPct val="85000"/>
              <a:defRPr/>
            </a:pPr>
            <a:r>
              <a:rPr lang="en-US" b="1" cap="all" spc="250" dirty="0">
                <a:solidFill>
                  <a:prstClr val="black"/>
                </a:solidFill>
                <a:latin typeface="Arial Narrow" pitchFamily="34" charset="0"/>
                <a:ea typeface="ＭＳ Ｐゴシック" pitchFamily="34" charset="-128"/>
                <a:cs typeface="Arial" pitchFamily="34" charset="0"/>
              </a:rPr>
              <a:t>Center for Animal Disease Modeling and Surveillance (CADMS), </a:t>
            </a:r>
          </a:p>
          <a:p>
            <a:pPr algn="ctr" fontAlgn="base">
              <a:lnSpc>
                <a:spcPct val="80000"/>
              </a:lnSpc>
              <a:spcBef>
                <a:spcPct val="20000"/>
              </a:spcBef>
              <a:spcAft>
                <a:spcPct val="0"/>
              </a:spcAft>
              <a:buClr>
                <a:srgbClr val="6076B4"/>
              </a:buClr>
              <a:buSzPct val="85000"/>
              <a:defRPr/>
            </a:pPr>
            <a:r>
              <a:rPr lang="en-US" sz="1600" b="1" cap="all" spc="250" dirty="0">
                <a:solidFill>
                  <a:srgbClr val="2F5897"/>
                </a:solidFill>
                <a:latin typeface="Arial Narrow" pitchFamily="34" charset="0"/>
                <a:ea typeface="ＭＳ Ｐゴシック" pitchFamily="34" charset="-128"/>
                <a:cs typeface="Arial" pitchFamily="34" charset="0"/>
              </a:rPr>
              <a:t>School of Veterinary Medicine, UC Davis</a:t>
            </a:r>
          </a:p>
        </p:txBody>
      </p:sp>
      <p:sp>
        <p:nvSpPr>
          <p:cNvPr id="24" name="Rectangle 7"/>
          <p:cNvSpPr>
            <a:spLocks noChangeArrowheads="1"/>
          </p:cNvSpPr>
          <p:nvPr/>
        </p:nvSpPr>
        <p:spPr bwMode="auto">
          <a:xfrm>
            <a:off x="3277318" y="3093097"/>
            <a:ext cx="5752019" cy="2092881"/>
          </a:xfrm>
          <a:prstGeom prst="rect">
            <a:avLst/>
          </a:prstGeom>
          <a:noFill/>
          <a:ln w="9525">
            <a:noFill/>
            <a:miter lim="800000"/>
            <a:headEnd/>
            <a:tailEnd/>
          </a:ln>
        </p:spPr>
        <p:txBody>
          <a:bodyPr wrap="square">
            <a:spAutoFit/>
          </a:bodyPr>
          <a:lstStyle/>
          <a:p>
            <a:pPr algn="ctr" fontAlgn="base">
              <a:spcBef>
                <a:spcPct val="0"/>
              </a:spcBef>
              <a:spcAft>
                <a:spcPct val="0"/>
              </a:spcAft>
            </a:pPr>
            <a:r>
              <a:rPr lang="en-US" sz="1600" b="1" u="sng" dirty="0">
                <a:solidFill>
                  <a:prstClr val="black"/>
                </a:solidFill>
                <a:latin typeface="Arial" pitchFamily="34" charset="0"/>
                <a:cs typeface="Arial" pitchFamily="34" charset="0"/>
              </a:rPr>
              <a:t>Jose Pablo Gomez*</a:t>
            </a:r>
            <a:r>
              <a:rPr lang="en-US" sz="1600" b="1" dirty="0">
                <a:solidFill>
                  <a:prstClr val="black"/>
                </a:solidFill>
                <a:latin typeface="Arial" pitchFamily="34" charset="0"/>
                <a:cs typeface="Arial" pitchFamily="34" charset="0"/>
              </a:rPr>
              <a:t>, Jerome Baron, </a:t>
            </a:r>
          </a:p>
          <a:p>
            <a:pPr algn="ctr" fontAlgn="base">
              <a:spcBef>
                <a:spcPct val="0"/>
              </a:spcBef>
              <a:spcAft>
                <a:spcPct val="0"/>
              </a:spcAft>
            </a:pPr>
            <a:r>
              <a:rPr lang="en-US" sz="1600" b="1" dirty="0">
                <a:solidFill>
                  <a:prstClr val="black"/>
                </a:solidFill>
                <a:latin typeface="Arial" pitchFamily="34" charset="0"/>
                <a:cs typeface="Arial" pitchFamily="34" charset="0"/>
              </a:rPr>
              <a:t>Beatriz Martinez-Lopez</a:t>
            </a:r>
            <a:r>
              <a:rPr lang="en-US" sz="1600" b="1" dirty="0">
                <a:solidFill>
                  <a:srgbClr val="FF0000"/>
                </a:solidFill>
                <a:latin typeface="Arial" pitchFamily="34" charset="0"/>
                <a:cs typeface="Arial" pitchFamily="34" charset="0"/>
              </a:rPr>
              <a:t> </a:t>
            </a:r>
          </a:p>
          <a:p>
            <a:pPr algn="ctr" fontAlgn="base">
              <a:spcBef>
                <a:spcPct val="0"/>
              </a:spcBef>
              <a:spcAft>
                <a:spcPct val="0"/>
              </a:spcAft>
            </a:pPr>
            <a:endParaRPr lang="en-US" sz="1400" dirty="0">
              <a:solidFill>
                <a:prstClr val="black"/>
              </a:solidFill>
              <a:latin typeface="Arial" pitchFamily="34" charset="0"/>
              <a:cs typeface="Arial" pitchFamily="34" charset="0"/>
            </a:endParaRPr>
          </a:p>
          <a:p>
            <a:pPr algn="ctr" fontAlgn="base">
              <a:spcBef>
                <a:spcPct val="0"/>
              </a:spcBef>
              <a:spcAft>
                <a:spcPct val="0"/>
              </a:spcAft>
            </a:pPr>
            <a:r>
              <a:rPr lang="en-US" sz="1400" dirty="0">
                <a:solidFill>
                  <a:prstClr val="black"/>
                </a:solidFill>
                <a:latin typeface="Arial" pitchFamily="34" charset="0"/>
                <a:cs typeface="Arial" pitchFamily="34" charset="0"/>
              </a:rPr>
              <a:t>Center for Animal Disease Modeling and Surveillance (CADMS)</a:t>
            </a:r>
          </a:p>
          <a:p>
            <a:pPr algn="ctr" fontAlgn="base">
              <a:spcBef>
                <a:spcPct val="0"/>
              </a:spcBef>
              <a:spcAft>
                <a:spcPct val="0"/>
              </a:spcAft>
            </a:pPr>
            <a:r>
              <a:rPr lang="en-US" sz="1400" dirty="0">
                <a:solidFill>
                  <a:prstClr val="black"/>
                </a:solidFill>
                <a:latin typeface="Arial" pitchFamily="34" charset="0"/>
                <a:cs typeface="Arial" pitchFamily="34" charset="0"/>
              </a:rPr>
              <a:t>Department of Medicine &amp; Epidemiology</a:t>
            </a:r>
          </a:p>
          <a:p>
            <a:pPr algn="ctr" fontAlgn="base">
              <a:spcBef>
                <a:spcPct val="0"/>
              </a:spcBef>
              <a:spcAft>
                <a:spcPct val="0"/>
              </a:spcAft>
            </a:pPr>
            <a:r>
              <a:rPr lang="en-US" sz="1400" dirty="0">
                <a:solidFill>
                  <a:prstClr val="black"/>
                </a:solidFill>
                <a:latin typeface="Arial" pitchFamily="34" charset="0"/>
                <a:cs typeface="Arial" pitchFamily="34" charset="0"/>
              </a:rPr>
              <a:t>School of Veterinary Medicine</a:t>
            </a:r>
          </a:p>
          <a:p>
            <a:pPr algn="ctr" fontAlgn="base">
              <a:spcBef>
                <a:spcPct val="0"/>
              </a:spcBef>
              <a:spcAft>
                <a:spcPct val="0"/>
              </a:spcAft>
            </a:pPr>
            <a:r>
              <a:rPr lang="en-US" sz="1400" dirty="0">
                <a:solidFill>
                  <a:prstClr val="black"/>
                </a:solidFill>
                <a:latin typeface="Arial" pitchFamily="34" charset="0"/>
                <a:cs typeface="Arial" pitchFamily="34" charset="0"/>
              </a:rPr>
              <a:t>University of California, Davis</a:t>
            </a:r>
          </a:p>
          <a:p>
            <a:pPr algn="ctr" fontAlgn="base">
              <a:spcBef>
                <a:spcPct val="0"/>
              </a:spcBef>
              <a:spcAft>
                <a:spcPct val="0"/>
              </a:spcAft>
            </a:pPr>
            <a:endParaRPr lang="en-US" sz="1400" dirty="0">
              <a:solidFill>
                <a:prstClr val="black"/>
              </a:solidFill>
              <a:latin typeface="Arial" pitchFamily="34" charset="0"/>
              <a:cs typeface="Arial" pitchFamily="34" charset="0"/>
            </a:endParaRPr>
          </a:p>
          <a:p>
            <a:pPr algn="ctr" fontAlgn="base">
              <a:spcBef>
                <a:spcPct val="0"/>
              </a:spcBef>
              <a:spcAft>
                <a:spcPct val="0"/>
              </a:spcAft>
            </a:pPr>
            <a:r>
              <a:rPr lang="en-US" sz="1400" dirty="0">
                <a:solidFill>
                  <a:prstClr val="black"/>
                </a:solidFill>
                <a:latin typeface="Arial" pitchFamily="34" charset="0"/>
                <a:cs typeface="Arial" pitchFamily="34" charset="0"/>
              </a:rPr>
              <a:t>* Presenter: Email: jpgo@ucdavis.edu</a:t>
            </a:r>
          </a:p>
        </p:txBody>
      </p:sp>
      <p:sp>
        <p:nvSpPr>
          <p:cNvPr id="2" name="Rectangle 1"/>
          <p:cNvSpPr/>
          <p:nvPr/>
        </p:nvSpPr>
        <p:spPr>
          <a:xfrm>
            <a:off x="4492049" y="5022629"/>
            <a:ext cx="3376565" cy="369332"/>
          </a:xfrm>
          <a:prstGeom prst="rect">
            <a:avLst/>
          </a:prstGeom>
        </p:spPr>
        <p:txBody>
          <a:bodyPr wrap="none">
            <a:spAutoFit/>
          </a:bodyPr>
          <a:lstStyle/>
          <a:p>
            <a:r>
              <a:rPr lang="en-US" b="1" dirty="0">
                <a:solidFill>
                  <a:prstClr val="black"/>
                </a:solidFill>
                <a:latin typeface="Goudy Old Style"/>
              </a:rPr>
              <a:t>https://</a:t>
            </a:r>
            <a:r>
              <a:rPr lang="en-US" b="1" dirty="0" err="1">
                <a:solidFill>
                  <a:prstClr val="black"/>
                </a:solidFill>
                <a:latin typeface="Goudy Old Style"/>
              </a:rPr>
              <a:t>cadms.vetmed.ucdavis.edu</a:t>
            </a:r>
            <a:endParaRPr lang="en-US" b="1" dirty="0">
              <a:solidFill>
                <a:prstClr val="black"/>
              </a:solidFill>
              <a:latin typeface="Goudy Old Style"/>
            </a:endParaRPr>
          </a:p>
        </p:txBody>
      </p:sp>
      <p:pic>
        <p:nvPicPr>
          <p:cNvPr id="17" name="Picture 16" descr="http://www.ars.usda.gov/gfra/images/logos/CADMS.gif"/>
          <p:cNvPicPr>
            <a:picLocks noChangeAspect="1" noChangeArrowheads="1"/>
          </p:cNvPicPr>
          <p:nvPr/>
        </p:nvPicPr>
        <p:blipFill>
          <a:blip r:embed="rId3" cstate="print"/>
          <a:srcRect r="5863"/>
          <a:stretch>
            <a:fillRect/>
          </a:stretch>
        </p:blipFill>
        <p:spPr bwMode="auto">
          <a:xfrm>
            <a:off x="9392303" y="6043224"/>
            <a:ext cx="2012856" cy="619339"/>
          </a:xfrm>
          <a:prstGeom prst="rect">
            <a:avLst/>
          </a:prstGeom>
          <a:noFill/>
          <a:ln w="9525">
            <a:noFill/>
            <a:miter lim="800000"/>
            <a:headEnd/>
            <a:tailEnd/>
          </a:ln>
        </p:spPr>
      </p:pic>
      <p:pic>
        <p:nvPicPr>
          <p:cNvPr id="4" name="Picture 3" descr="A picture containing text&#10;&#10;Description automatically generated">
            <a:extLst>
              <a:ext uri="{FF2B5EF4-FFF2-40B4-BE49-F238E27FC236}">
                <a16:creationId xmlns:a16="http://schemas.microsoft.com/office/drawing/2014/main" id="{85FC431F-CE20-3544-BDB9-182AE48B20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832" y="6134100"/>
            <a:ext cx="3657600" cy="723900"/>
          </a:xfrm>
          <a:prstGeom prst="rect">
            <a:avLst/>
          </a:prstGeom>
        </p:spPr>
      </p:pic>
    </p:spTree>
    <p:extLst>
      <p:ext uri="{BB962C8B-B14F-4D97-AF65-F5344CB8AC3E}">
        <p14:creationId xmlns:p14="http://schemas.microsoft.com/office/powerpoint/2010/main" val="29201540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E04183-FC08-4215-8EE8-49A5943CCBC4}"/>
              </a:ext>
            </a:extLst>
          </p:cNvPr>
          <p:cNvSpPr>
            <a:spLocks noGrp="1"/>
          </p:cNvSpPr>
          <p:nvPr>
            <p:ph idx="1"/>
          </p:nvPr>
        </p:nvSpPr>
        <p:spPr>
          <a:xfrm>
            <a:off x="753139" y="2767454"/>
            <a:ext cx="10515600" cy="1757547"/>
          </a:xfrm>
        </p:spPr>
        <p:txBody>
          <a:bodyPr>
            <a:normAutofit/>
          </a:bodyPr>
          <a:lstStyle/>
          <a:p>
            <a:pPr algn="ctr"/>
            <a:r>
              <a:rPr lang="en-US" sz="4800" dirty="0"/>
              <a:t>Statistical Models</a:t>
            </a:r>
          </a:p>
          <a:p>
            <a:pPr algn="ctr"/>
            <a:r>
              <a:rPr lang="en-US" sz="4800" dirty="0"/>
              <a:t>Simulation Models</a:t>
            </a:r>
          </a:p>
        </p:txBody>
      </p:sp>
      <p:sp>
        <p:nvSpPr>
          <p:cNvPr id="6" name="Title 1">
            <a:extLst>
              <a:ext uri="{FF2B5EF4-FFF2-40B4-BE49-F238E27FC236}">
                <a16:creationId xmlns:a16="http://schemas.microsoft.com/office/drawing/2014/main" id="{B4BAAC1E-7172-4F39-AFC7-4F66424125F9}"/>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Outline</a:t>
            </a:r>
          </a:p>
        </p:txBody>
      </p:sp>
    </p:spTree>
    <p:extLst>
      <p:ext uri="{BB962C8B-B14F-4D97-AF65-F5344CB8AC3E}">
        <p14:creationId xmlns:p14="http://schemas.microsoft.com/office/powerpoint/2010/main" val="40189125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E04183-FC08-4215-8EE8-49A5943CCBC4}"/>
              </a:ext>
            </a:extLst>
          </p:cNvPr>
          <p:cNvSpPr>
            <a:spLocks noGrp="1"/>
          </p:cNvSpPr>
          <p:nvPr>
            <p:ph idx="1"/>
          </p:nvPr>
        </p:nvSpPr>
        <p:spPr>
          <a:xfrm>
            <a:off x="427140" y="1154506"/>
            <a:ext cx="3616354" cy="2494705"/>
          </a:xfrm>
        </p:spPr>
        <p:txBody>
          <a:bodyPr>
            <a:normAutofit fontScale="92500"/>
          </a:bodyPr>
          <a:lstStyle/>
          <a:p>
            <a:pPr marL="0" indent="0">
              <a:buNone/>
            </a:pPr>
            <a:r>
              <a:rPr lang="en-US" dirty="0"/>
              <a:t>Regression assumptions:</a:t>
            </a:r>
          </a:p>
          <a:p>
            <a:r>
              <a:rPr lang="en-US" dirty="0"/>
              <a:t>Linearity</a:t>
            </a:r>
          </a:p>
          <a:p>
            <a:r>
              <a:rPr lang="en-US" dirty="0"/>
              <a:t>Independence</a:t>
            </a:r>
          </a:p>
          <a:p>
            <a:r>
              <a:rPr lang="en-US" dirty="0"/>
              <a:t>Normality</a:t>
            </a:r>
          </a:p>
          <a:p>
            <a:r>
              <a:rPr lang="en-US" dirty="0"/>
              <a:t>Equal variance</a:t>
            </a:r>
          </a:p>
        </p:txBody>
      </p:sp>
      <p:sp>
        <p:nvSpPr>
          <p:cNvPr id="6" name="Title 1">
            <a:extLst>
              <a:ext uri="{FF2B5EF4-FFF2-40B4-BE49-F238E27FC236}">
                <a16:creationId xmlns:a16="http://schemas.microsoft.com/office/drawing/2014/main" id="{B4BAAC1E-7172-4F39-AFC7-4F66424125F9}"/>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Network Analysis and Regression</a:t>
            </a:r>
          </a:p>
        </p:txBody>
      </p:sp>
      <p:sp>
        <p:nvSpPr>
          <p:cNvPr id="2" name="TextBox 1">
            <a:extLst>
              <a:ext uri="{FF2B5EF4-FFF2-40B4-BE49-F238E27FC236}">
                <a16:creationId xmlns:a16="http://schemas.microsoft.com/office/drawing/2014/main" id="{85215A1C-A2B2-4127-8130-369C1801E286}"/>
              </a:ext>
            </a:extLst>
          </p:cNvPr>
          <p:cNvSpPr txBox="1"/>
          <p:nvPr/>
        </p:nvSpPr>
        <p:spPr>
          <a:xfrm>
            <a:off x="5271875" y="1944554"/>
            <a:ext cx="981359" cy="707886"/>
          </a:xfrm>
          <a:prstGeom prst="rect">
            <a:avLst/>
          </a:prstGeom>
          <a:noFill/>
        </p:spPr>
        <p:txBody>
          <a:bodyPr wrap="none" rtlCol="0">
            <a:spAutoFit/>
          </a:bodyPr>
          <a:lstStyle/>
          <a:p>
            <a:r>
              <a:rPr lang="en-US" sz="4000" b="1" i="1" dirty="0">
                <a:solidFill>
                  <a:schemeClr val="accent1">
                    <a:lumMod val="50000"/>
                  </a:schemeClr>
                </a:solidFill>
              </a:rPr>
              <a:t>i.i.d</a:t>
            </a:r>
          </a:p>
        </p:txBody>
      </p:sp>
      <p:grpSp>
        <p:nvGrpSpPr>
          <p:cNvPr id="21" name="Group 20">
            <a:extLst>
              <a:ext uri="{FF2B5EF4-FFF2-40B4-BE49-F238E27FC236}">
                <a16:creationId xmlns:a16="http://schemas.microsoft.com/office/drawing/2014/main" id="{AD8064DD-5F6D-4C8A-B580-77C2021B1E7C}"/>
              </a:ext>
            </a:extLst>
          </p:cNvPr>
          <p:cNvGrpSpPr/>
          <p:nvPr/>
        </p:nvGrpSpPr>
        <p:grpSpPr>
          <a:xfrm>
            <a:off x="9310415" y="1840991"/>
            <a:ext cx="1513809" cy="1121734"/>
            <a:chOff x="6397094" y="1612478"/>
            <a:chExt cx="2307954" cy="1710196"/>
          </a:xfrm>
        </p:grpSpPr>
        <p:sp>
          <p:nvSpPr>
            <p:cNvPr id="4" name="Oval 3">
              <a:extLst>
                <a:ext uri="{FF2B5EF4-FFF2-40B4-BE49-F238E27FC236}">
                  <a16:creationId xmlns:a16="http://schemas.microsoft.com/office/drawing/2014/main" id="{2A22E793-A325-4EFA-A140-C05DA7AF989F}"/>
                </a:ext>
              </a:extLst>
            </p:cNvPr>
            <p:cNvSpPr/>
            <p:nvPr/>
          </p:nvSpPr>
          <p:spPr>
            <a:xfrm>
              <a:off x="7272669" y="1612478"/>
              <a:ext cx="435935" cy="435935"/>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36A99AC-0217-4596-96C9-4FDA48188C25}"/>
                </a:ext>
              </a:extLst>
            </p:cNvPr>
            <p:cNvSpPr/>
            <p:nvPr/>
          </p:nvSpPr>
          <p:spPr>
            <a:xfrm>
              <a:off x="8269113" y="2401858"/>
              <a:ext cx="435935" cy="435935"/>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E4A9629-98FC-46C6-90A2-72281C319116}"/>
                </a:ext>
              </a:extLst>
            </p:cNvPr>
            <p:cNvSpPr/>
            <p:nvPr/>
          </p:nvSpPr>
          <p:spPr>
            <a:xfrm>
              <a:off x="7272669" y="2886739"/>
              <a:ext cx="435935" cy="435935"/>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DA584DC5-C850-40BB-92BF-D9BB59852969}"/>
                </a:ext>
              </a:extLst>
            </p:cNvPr>
            <p:cNvSpPr/>
            <p:nvPr/>
          </p:nvSpPr>
          <p:spPr>
            <a:xfrm>
              <a:off x="6397094" y="2270051"/>
              <a:ext cx="435935" cy="435935"/>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44E9A464-D33D-46E3-A372-E2A52B7F2F4A}"/>
                </a:ext>
              </a:extLst>
            </p:cNvPr>
            <p:cNvCxnSpPr>
              <a:cxnSpLocks/>
              <a:stCxn id="4" idx="3"/>
              <a:endCxn id="9" idx="7"/>
            </p:cNvCxnSpPr>
            <p:nvPr/>
          </p:nvCxnSpPr>
          <p:spPr>
            <a:xfrm flipH="1">
              <a:off x="6769188" y="1984572"/>
              <a:ext cx="567322" cy="349320"/>
            </a:xfrm>
            <a:prstGeom prst="straightConnector1">
              <a:avLst/>
            </a:prstGeom>
            <a:ln w="28575">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77E0176-2910-4E83-9EF3-A99BD025A30E}"/>
                </a:ext>
              </a:extLst>
            </p:cNvPr>
            <p:cNvCxnSpPr>
              <a:cxnSpLocks/>
              <a:stCxn id="4" idx="4"/>
              <a:endCxn id="8" idx="0"/>
            </p:cNvCxnSpPr>
            <p:nvPr/>
          </p:nvCxnSpPr>
          <p:spPr>
            <a:xfrm>
              <a:off x="7490637" y="2048413"/>
              <a:ext cx="0" cy="838326"/>
            </a:xfrm>
            <a:prstGeom prst="straightConnector1">
              <a:avLst/>
            </a:prstGeom>
            <a:ln w="28575">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9A7F472-41A6-4A96-A7FF-D94E1EFC6B28}"/>
                </a:ext>
              </a:extLst>
            </p:cNvPr>
            <p:cNvCxnSpPr>
              <a:cxnSpLocks/>
              <a:stCxn id="8" idx="6"/>
              <a:endCxn id="7" idx="3"/>
            </p:cNvCxnSpPr>
            <p:nvPr/>
          </p:nvCxnSpPr>
          <p:spPr>
            <a:xfrm flipV="1">
              <a:off x="7708604" y="2773952"/>
              <a:ext cx="624350" cy="330755"/>
            </a:xfrm>
            <a:prstGeom prst="straightConnector1">
              <a:avLst/>
            </a:prstGeom>
            <a:ln w="28575">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22" name="&quot;Not Allowed&quot; Symbol 21">
            <a:extLst>
              <a:ext uri="{FF2B5EF4-FFF2-40B4-BE49-F238E27FC236}">
                <a16:creationId xmlns:a16="http://schemas.microsoft.com/office/drawing/2014/main" id="{2FD437D1-C06C-4719-8D17-D939706FAF50}"/>
              </a:ext>
            </a:extLst>
          </p:cNvPr>
          <p:cNvSpPr/>
          <p:nvPr/>
        </p:nvSpPr>
        <p:spPr>
          <a:xfrm>
            <a:off x="5420672" y="1962654"/>
            <a:ext cx="725882" cy="725882"/>
          </a:xfrm>
          <a:prstGeom prst="noSmoking">
            <a:avLst>
              <a:gd name="adj" fmla="val 5183"/>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TextBox 23">
            <a:extLst>
              <a:ext uri="{FF2B5EF4-FFF2-40B4-BE49-F238E27FC236}">
                <a16:creationId xmlns:a16="http://schemas.microsoft.com/office/drawing/2014/main" id="{DB0A4919-83D2-48A8-8519-A155667980F6}"/>
              </a:ext>
            </a:extLst>
          </p:cNvPr>
          <p:cNvSpPr txBox="1"/>
          <p:nvPr/>
        </p:nvSpPr>
        <p:spPr>
          <a:xfrm>
            <a:off x="8299317" y="1121672"/>
            <a:ext cx="3742660" cy="646331"/>
          </a:xfrm>
          <a:prstGeom prst="rect">
            <a:avLst/>
          </a:prstGeom>
          <a:noFill/>
        </p:spPr>
        <p:txBody>
          <a:bodyPr wrap="square" rtlCol="0">
            <a:spAutoFit/>
          </a:bodyPr>
          <a:lstStyle/>
          <a:p>
            <a:pPr algn="ctr"/>
            <a:r>
              <a:rPr lang="en-US" i="1" dirty="0">
                <a:solidFill>
                  <a:schemeClr val="bg2">
                    <a:lumMod val="50000"/>
                  </a:schemeClr>
                </a:solidFill>
              </a:rPr>
              <a:t>SNA recognize the influence of community members on each other.</a:t>
            </a:r>
          </a:p>
        </p:txBody>
      </p:sp>
      <p:pic>
        <p:nvPicPr>
          <p:cNvPr id="25" name="Picture 24">
            <a:extLst>
              <a:ext uri="{FF2B5EF4-FFF2-40B4-BE49-F238E27FC236}">
                <a16:creationId xmlns:a16="http://schemas.microsoft.com/office/drawing/2014/main" id="{356B07BD-FCFD-4B3B-A1D1-4B929458A2C9}"/>
              </a:ext>
            </a:extLst>
          </p:cNvPr>
          <p:cNvPicPr>
            <a:picLocks noChangeAspect="1"/>
          </p:cNvPicPr>
          <p:nvPr/>
        </p:nvPicPr>
        <p:blipFill>
          <a:blip r:embed="rId3"/>
          <a:stretch>
            <a:fillRect/>
          </a:stretch>
        </p:blipFill>
        <p:spPr>
          <a:xfrm>
            <a:off x="0" y="3649211"/>
            <a:ext cx="4070901" cy="1702072"/>
          </a:xfrm>
          <a:prstGeom prst="rect">
            <a:avLst/>
          </a:prstGeom>
        </p:spPr>
      </p:pic>
      <p:pic>
        <p:nvPicPr>
          <p:cNvPr id="26" name="Picture 25">
            <a:extLst>
              <a:ext uri="{FF2B5EF4-FFF2-40B4-BE49-F238E27FC236}">
                <a16:creationId xmlns:a16="http://schemas.microsoft.com/office/drawing/2014/main" id="{81039AF1-85B2-47B0-88BD-153E711E6BBD}"/>
              </a:ext>
            </a:extLst>
          </p:cNvPr>
          <p:cNvPicPr>
            <a:picLocks noChangeAspect="1"/>
          </p:cNvPicPr>
          <p:nvPr/>
        </p:nvPicPr>
        <p:blipFill>
          <a:blip r:embed="rId4"/>
          <a:stretch>
            <a:fillRect/>
          </a:stretch>
        </p:blipFill>
        <p:spPr>
          <a:xfrm>
            <a:off x="1623933" y="4931808"/>
            <a:ext cx="4168373" cy="1926192"/>
          </a:xfrm>
          <a:prstGeom prst="rect">
            <a:avLst/>
          </a:prstGeom>
        </p:spPr>
      </p:pic>
      <mc:AlternateContent xmlns:mc="http://schemas.openxmlformats.org/markup-compatibility/2006" xmlns:a14="http://schemas.microsoft.com/office/drawing/2010/main">
        <mc:Choice Requires="a14">
          <p:sp>
            <p:nvSpPr>
              <p:cNvPr id="23" name="직사각형 48">
                <a:extLst>
                  <a:ext uri="{FF2B5EF4-FFF2-40B4-BE49-F238E27FC236}">
                    <a16:creationId xmlns:a16="http://schemas.microsoft.com/office/drawing/2014/main" id="{7B3CF8C2-92C0-4968-9C62-59A0382710F5}"/>
                  </a:ext>
                </a:extLst>
              </p:cNvPr>
              <p:cNvSpPr/>
              <p:nvPr/>
            </p:nvSpPr>
            <p:spPr>
              <a:xfrm>
                <a:off x="5792306" y="3479497"/>
                <a:ext cx="6125544" cy="3196145"/>
              </a:xfrm>
              <a:prstGeom prst="roundRect">
                <a:avLst/>
              </a:prstGeom>
              <a:noFill/>
              <a:ln w="5715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900" b="1" dirty="0">
                    <a:solidFill>
                      <a:schemeClr val="tx1">
                        <a:lumMod val="95000"/>
                        <a:lumOff val="5000"/>
                      </a:schemeClr>
                    </a:solidFill>
                  </a:rPr>
                  <a:t>Multilevel Logistic Regression for Repeated measures</a:t>
                </a:r>
              </a:p>
              <a:p>
                <a:pPr algn="ctr">
                  <a:lnSpc>
                    <a:spcPct val="150000"/>
                  </a:lnSpc>
                </a:pPr>
                <a:endParaRPr lang="en-US" sz="700" b="1" dirty="0">
                  <a:solidFill>
                    <a:schemeClr val="tx1">
                      <a:lumMod val="95000"/>
                      <a:lumOff val="5000"/>
                    </a:schemeClr>
                  </a:solidFill>
                </a:endParaRPr>
              </a:p>
              <a:p>
                <a:pPr>
                  <a:lnSpc>
                    <a:spcPct val="150000"/>
                  </a:lnSpc>
                </a:pPr>
                <a:r>
                  <a:rPr lang="en-US" sz="1600" dirty="0">
                    <a:solidFill>
                      <a:schemeClr val="tx1">
                        <a:lumMod val="95000"/>
                        <a:lumOff val="5000"/>
                      </a:schemeClr>
                    </a:solidFill>
                  </a:rPr>
                  <a:t>    </a:t>
                </a:r>
                <a14:m>
                  <m:oMath xmlns:m="http://schemas.openxmlformats.org/officeDocument/2006/math">
                    <m:sSub>
                      <m:sSubPr>
                        <m:ctrlPr>
                          <a:rPr lang="en-US" sz="1600" i="1" smtClean="0">
                            <a:solidFill>
                              <a:schemeClr val="tx1">
                                <a:lumMod val="95000"/>
                                <a:lumOff val="5000"/>
                              </a:schemeClr>
                            </a:solidFill>
                            <a:latin typeface="Cambria Math" panose="02040503050406030204" pitchFamily="18" charset="0"/>
                          </a:rPr>
                        </m:ctrlPr>
                      </m:sSubPr>
                      <m:e>
                        <m:r>
                          <a:rPr lang="en-US" sz="1600" b="0" i="1" smtClean="0">
                            <a:solidFill>
                              <a:schemeClr val="tx1">
                                <a:lumMod val="95000"/>
                                <a:lumOff val="5000"/>
                              </a:schemeClr>
                            </a:solidFill>
                            <a:latin typeface="Cambria Math" panose="02040503050406030204" pitchFamily="18" charset="0"/>
                          </a:rPr>
                          <m:t>𝑦</m:t>
                        </m:r>
                      </m:e>
                      <m:sub>
                        <m:r>
                          <a:rPr lang="en-US" sz="1600" b="0" i="1" smtClean="0">
                            <a:solidFill>
                              <a:schemeClr val="tx1">
                                <a:lumMod val="95000"/>
                                <a:lumOff val="5000"/>
                              </a:schemeClr>
                            </a:solidFill>
                            <a:latin typeface="Cambria Math" panose="02040503050406030204" pitchFamily="18" charset="0"/>
                          </a:rPr>
                          <m:t>𝑖𝑗</m:t>
                        </m:r>
                      </m:sub>
                    </m:sSub>
                    <m:r>
                      <a:rPr lang="en-US" sz="1600" b="0" i="1" smtClean="0">
                        <a:solidFill>
                          <a:schemeClr val="tx1">
                            <a:lumMod val="95000"/>
                            <a:lumOff val="5000"/>
                          </a:schemeClr>
                        </a:solidFill>
                        <a:latin typeface="Cambria Math" panose="02040503050406030204" pitchFamily="18" charset="0"/>
                      </a:rPr>
                      <m:t> ~ </m:t>
                    </m:r>
                    <m:r>
                      <a:rPr lang="en-US" sz="1600" b="0" i="1" smtClean="0">
                        <a:solidFill>
                          <a:schemeClr val="tx1">
                            <a:lumMod val="95000"/>
                            <a:lumOff val="5000"/>
                          </a:schemeClr>
                        </a:solidFill>
                        <a:latin typeface="Cambria Math" panose="02040503050406030204" pitchFamily="18" charset="0"/>
                      </a:rPr>
                      <m:t>𝐵𝑖𝑛𝑜𝑚𝑖𝑎𝑙</m:t>
                    </m:r>
                    <m:r>
                      <a:rPr lang="en-US" sz="1600" b="0" i="1" smtClean="0">
                        <a:solidFill>
                          <a:schemeClr val="tx1">
                            <a:lumMod val="95000"/>
                            <a:lumOff val="5000"/>
                          </a:schemeClr>
                        </a:solidFill>
                        <a:latin typeface="Cambria Math" panose="02040503050406030204" pitchFamily="18" charset="0"/>
                      </a:rPr>
                      <m:t> (</m:t>
                    </m:r>
                    <m:sSub>
                      <m:sSubPr>
                        <m:ctrlPr>
                          <a:rPr lang="en-US" sz="1600" i="1" smtClean="0">
                            <a:solidFill>
                              <a:schemeClr val="tx1">
                                <a:lumMod val="95000"/>
                                <a:lumOff val="5000"/>
                              </a:schemeClr>
                            </a:solidFill>
                            <a:latin typeface="Cambria Math" panose="02040503050406030204" pitchFamily="18" charset="0"/>
                          </a:rPr>
                        </m:ctrlPr>
                      </m:sSubPr>
                      <m:e>
                        <m:r>
                          <a:rPr lang="en-US" sz="1600" b="0" i="1" smtClean="0">
                            <a:solidFill>
                              <a:schemeClr val="tx1">
                                <a:lumMod val="95000"/>
                                <a:lumOff val="5000"/>
                              </a:schemeClr>
                            </a:solidFill>
                            <a:latin typeface="Cambria Math" panose="02040503050406030204" pitchFamily="18" charset="0"/>
                          </a:rPr>
                          <m:t>𝑛</m:t>
                        </m:r>
                      </m:e>
                      <m:sub>
                        <m:r>
                          <a:rPr lang="en-US" sz="1600" b="0" i="1" smtClean="0">
                            <a:solidFill>
                              <a:schemeClr val="tx1">
                                <a:lumMod val="95000"/>
                                <a:lumOff val="5000"/>
                              </a:schemeClr>
                            </a:solidFill>
                            <a:latin typeface="Cambria Math" panose="02040503050406030204" pitchFamily="18" charset="0"/>
                          </a:rPr>
                          <m:t>𝑖𝑗</m:t>
                        </m:r>
                      </m:sub>
                    </m:sSub>
                    <m:r>
                      <a:rPr lang="en-US" sz="1600" b="0" i="1" smtClean="0">
                        <a:solidFill>
                          <a:schemeClr val="tx1">
                            <a:lumMod val="95000"/>
                            <a:lumOff val="5000"/>
                          </a:schemeClr>
                        </a:solidFill>
                        <a:latin typeface="Cambria Math" panose="02040503050406030204" pitchFamily="18" charset="0"/>
                      </a:rPr>
                      <m:t>,</m:t>
                    </m:r>
                    <m:sSub>
                      <m:sSubPr>
                        <m:ctrlPr>
                          <a:rPr lang="en-US" sz="1600" i="1" smtClean="0">
                            <a:solidFill>
                              <a:schemeClr val="tx1">
                                <a:lumMod val="95000"/>
                                <a:lumOff val="5000"/>
                              </a:schemeClr>
                            </a:solidFill>
                            <a:latin typeface="Cambria Math" panose="02040503050406030204" pitchFamily="18" charset="0"/>
                          </a:rPr>
                        </m:ctrlPr>
                      </m:sSubPr>
                      <m:e>
                        <m:r>
                          <a:rPr lang="en-US" sz="1600" b="0" i="1" smtClean="0">
                            <a:solidFill>
                              <a:schemeClr val="tx1">
                                <a:lumMod val="95000"/>
                                <a:lumOff val="5000"/>
                              </a:schemeClr>
                            </a:solidFill>
                            <a:latin typeface="Cambria Math" panose="02040503050406030204" pitchFamily="18" charset="0"/>
                            <a:ea typeface="Cambria Math" panose="02040503050406030204" pitchFamily="18" charset="0"/>
                          </a:rPr>
                          <m:t>𝜋</m:t>
                        </m:r>
                      </m:e>
                      <m:sub>
                        <m:r>
                          <a:rPr lang="en-US" sz="1600" b="0" i="1" smtClean="0">
                            <a:solidFill>
                              <a:schemeClr val="tx1">
                                <a:lumMod val="95000"/>
                                <a:lumOff val="5000"/>
                              </a:schemeClr>
                            </a:solidFill>
                            <a:latin typeface="Cambria Math" panose="02040503050406030204" pitchFamily="18" charset="0"/>
                          </a:rPr>
                          <m:t>𝑖𝑗</m:t>
                        </m:r>
                      </m:sub>
                    </m:sSub>
                    <m:r>
                      <a:rPr lang="en-US" sz="1600" b="0" i="1" smtClean="0">
                        <a:solidFill>
                          <a:schemeClr val="tx1">
                            <a:lumMod val="95000"/>
                            <a:lumOff val="5000"/>
                          </a:schemeClr>
                        </a:solidFill>
                        <a:latin typeface="Cambria Math" panose="02040503050406030204" pitchFamily="18" charset="0"/>
                      </a:rPr>
                      <m:t>)</m:t>
                    </m:r>
                  </m:oMath>
                </a14:m>
                <a:endParaRPr lang="en-US" sz="1600" dirty="0">
                  <a:solidFill>
                    <a:schemeClr val="tx1">
                      <a:lumMod val="95000"/>
                      <a:lumOff val="5000"/>
                    </a:schemeClr>
                  </a:solidFill>
                </a:endParaRPr>
              </a:p>
              <a:p>
                <a:pPr>
                  <a:lnSpc>
                    <a:spcPct val="150000"/>
                  </a:lnSpc>
                </a:pPr>
                <a:r>
                  <a:rPr lang="en-US" sz="1600" dirty="0">
                    <a:solidFill>
                      <a:schemeClr val="tx1">
                        <a:lumMod val="95000"/>
                        <a:lumOff val="5000"/>
                      </a:schemeClr>
                    </a:solidFill>
                  </a:rPr>
                  <a:t>   </a:t>
                </a:r>
                <a14:m>
                  <m:oMath xmlns:m="http://schemas.openxmlformats.org/officeDocument/2006/math">
                    <m:r>
                      <a:rPr lang="en-US" sz="1600" b="0" i="1" smtClean="0">
                        <a:solidFill>
                          <a:schemeClr val="tx1">
                            <a:lumMod val="95000"/>
                            <a:lumOff val="5000"/>
                          </a:schemeClr>
                        </a:solidFill>
                        <a:latin typeface="Cambria Math" panose="02040503050406030204" pitchFamily="18" charset="0"/>
                      </a:rPr>
                      <m:t>𝑙𝑜𝑔𝑖𝑡</m:t>
                    </m:r>
                    <m:r>
                      <a:rPr lang="en-US" sz="1600" b="0" i="1" smtClean="0">
                        <a:solidFill>
                          <a:schemeClr val="tx1">
                            <a:lumMod val="95000"/>
                            <a:lumOff val="5000"/>
                          </a:schemeClr>
                        </a:solidFill>
                        <a:latin typeface="Cambria Math" panose="02040503050406030204" pitchFamily="18" charset="0"/>
                      </a:rPr>
                      <m:t> </m:t>
                    </m:r>
                    <m:d>
                      <m:dPr>
                        <m:ctrlPr>
                          <a:rPr lang="en-US" sz="1600" i="1" smtClean="0">
                            <a:solidFill>
                              <a:schemeClr val="tx1">
                                <a:lumMod val="95000"/>
                                <a:lumOff val="5000"/>
                              </a:schemeClr>
                            </a:solidFill>
                            <a:latin typeface="Cambria Math" panose="02040503050406030204" pitchFamily="18" charset="0"/>
                          </a:rPr>
                        </m:ctrlPr>
                      </m:dPr>
                      <m:e>
                        <m:sSub>
                          <m:sSubPr>
                            <m:ctrlPr>
                              <a:rPr lang="en-US" sz="1600" i="1">
                                <a:solidFill>
                                  <a:schemeClr val="tx1">
                                    <a:lumMod val="95000"/>
                                    <a:lumOff val="5000"/>
                                  </a:schemeClr>
                                </a:solidFill>
                                <a:latin typeface="Cambria Math" panose="02040503050406030204" pitchFamily="18" charset="0"/>
                              </a:rPr>
                            </m:ctrlPr>
                          </m:sSubPr>
                          <m:e>
                            <m:r>
                              <a:rPr lang="en-US" sz="1600" b="0" i="1">
                                <a:solidFill>
                                  <a:schemeClr val="tx1">
                                    <a:lumMod val="95000"/>
                                    <a:lumOff val="5000"/>
                                  </a:schemeClr>
                                </a:solidFill>
                                <a:latin typeface="Cambria Math" panose="02040503050406030204" pitchFamily="18" charset="0"/>
                                <a:ea typeface="Cambria Math" panose="02040503050406030204" pitchFamily="18" charset="0"/>
                              </a:rPr>
                              <m:t>𝜋</m:t>
                            </m:r>
                          </m:e>
                          <m:sub>
                            <m:r>
                              <a:rPr lang="en-US" sz="1600" b="0" i="1">
                                <a:solidFill>
                                  <a:schemeClr val="tx1">
                                    <a:lumMod val="95000"/>
                                    <a:lumOff val="5000"/>
                                  </a:schemeClr>
                                </a:solidFill>
                                <a:latin typeface="Cambria Math" panose="02040503050406030204" pitchFamily="18" charset="0"/>
                              </a:rPr>
                              <m:t>𝑖𝑗</m:t>
                            </m:r>
                          </m:sub>
                        </m:sSub>
                      </m:e>
                    </m:d>
                  </m:oMath>
                </a14:m>
                <a:r>
                  <a:rPr lang="en-US" sz="1600" dirty="0">
                    <a:solidFill>
                      <a:schemeClr val="tx1">
                        <a:lumMod val="95000"/>
                        <a:lumOff val="5000"/>
                      </a:schemeClr>
                    </a:solidFill>
                  </a:rPr>
                  <a:t> </a:t>
                </a:r>
                <a14:m>
                  <m:oMath xmlns:m="http://schemas.openxmlformats.org/officeDocument/2006/math">
                    <m:r>
                      <a:rPr lang="en-US" sz="1600" i="1">
                        <a:solidFill>
                          <a:schemeClr val="tx1">
                            <a:lumMod val="95000"/>
                            <a:lumOff val="5000"/>
                          </a:schemeClr>
                        </a:solidFill>
                        <a:latin typeface="Cambria Math" panose="02040503050406030204" pitchFamily="18" charset="0"/>
                      </a:rPr>
                      <m:t>= </m:t>
                    </m:r>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𝛽</m:t>
                        </m:r>
                      </m:e>
                      <m:sub>
                        <m:r>
                          <a:rPr lang="en-US" sz="1600" i="1">
                            <a:solidFill>
                              <a:schemeClr val="tx1">
                                <a:lumMod val="95000"/>
                                <a:lumOff val="5000"/>
                              </a:schemeClr>
                            </a:solidFill>
                            <a:latin typeface="Cambria Math" panose="02040503050406030204" pitchFamily="18" charset="0"/>
                            <a:ea typeface="Cambria Math" panose="02040503050406030204" pitchFamily="18" charset="0"/>
                          </a:rPr>
                          <m:t>𝑜𝑗</m:t>
                        </m:r>
                      </m:sub>
                    </m:sSub>
                    <m:r>
                      <a:rPr lang="en-US" sz="1600" i="1">
                        <a:solidFill>
                          <a:schemeClr val="tx1">
                            <a:lumMod val="95000"/>
                            <a:lumOff val="5000"/>
                          </a:schemeClr>
                        </a:solidFill>
                        <a:latin typeface="Cambria Math" panose="02040503050406030204" pitchFamily="18" charset="0"/>
                        <a:ea typeface="Cambria Math" panose="02040503050406030204" pitchFamily="18" charset="0"/>
                      </a:rPr>
                      <m:t>+</m:t>
                    </m:r>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𝛽</m:t>
                        </m:r>
                      </m:e>
                      <m:sub>
                        <m:r>
                          <a:rPr lang="en-US" sz="1600" i="1">
                            <a:solidFill>
                              <a:schemeClr val="tx1">
                                <a:lumMod val="95000"/>
                                <a:lumOff val="5000"/>
                              </a:schemeClr>
                            </a:solidFill>
                            <a:latin typeface="Cambria Math" panose="02040503050406030204" pitchFamily="18" charset="0"/>
                            <a:ea typeface="Cambria Math" panose="02040503050406030204" pitchFamily="18" charset="0"/>
                          </a:rPr>
                          <m:t>1</m:t>
                        </m:r>
                      </m:sub>
                    </m:sSub>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𝑋</m:t>
                        </m:r>
                      </m:e>
                      <m:sub>
                        <m:r>
                          <a:rPr lang="en-US" sz="1600" i="1">
                            <a:solidFill>
                              <a:schemeClr val="tx1">
                                <a:lumMod val="95000"/>
                                <a:lumOff val="5000"/>
                              </a:schemeClr>
                            </a:solidFill>
                            <a:latin typeface="Cambria Math" panose="02040503050406030204" pitchFamily="18" charset="0"/>
                            <a:ea typeface="Cambria Math" panose="02040503050406030204" pitchFamily="18" charset="0"/>
                          </a:rPr>
                          <m:t>1</m:t>
                        </m:r>
                        <m:r>
                          <a:rPr lang="en-US" sz="1600" i="1">
                            <a:solidFill>
                              <a:schemeClr val="tx1">
                                <a:lumMod val="95000"/>
                                <a:lumOff val="5000"/>
                              </a:schemeClr>
                            </a:solidFill>
                            <a:latin typeface="Cambria Math" panose="02040503050406030204" pitchFamily="18" charset="0"/>
                            <a:ea typeface="Cambria Math" panose="02040503050406030204" pitchFamily="18" charset="0"/>
                          </a:rPr>
                          <m:t>𝑖𝑗</m:t>
                        </m:r>
                      </m:sub>
                    </m:sSub>
                    <m:r>
                      <a:rPr lang="en-US" sz="1600" i="1">
                        <a:solidFill>
                          <a:schemeClr val="tx1">
                            <a:lumMod val="95000"/>
                            <a:lumOff val="5000"/>
                          </a:schemeClr>
                        </a:solidFill>
                        <a:latin typeface="Cambria Math" panose="02040503050406030204" pitchFamily="18" charset="0"/>
                        <a:ea typeface="Cambria Math" panose="02040503050406030204" pitchFamily="18" charset="0"/>
                      </a:rPr>
                      <m:t>+</m:t>
                    </m:r>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𝛽</m:t>
                        </m:r>
                      </m:e>
                      <m:sub>
                        <m:r>
                          <a:rPr lang="en-US" sz="1600" i="1">
                            <a:solidFill>
                              <a:schemeClr val="tx1">
                                <a:lumMod val="95000"/>
                                <a:lumOff val="5000"/>
                              </a:schemeClr>
                            </a:solidFill>
                            <a:latin typeface="Cambria Math" panose="02040503050406030204" pitchFamily="18" charset="0"/>
                            <a:ea typeface="Cambria Math" panose="02040503050406030204" pitchFamily="18" charset="0"/>
                          </a:rPr>
                          <m:t>2</m:t>
                        </m:r>
                      </m:sub>
                    </m:sSub>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𝑋</m:t>
                        </m:r>
                      </m:e>
                      <m:sub>
                        <m:r>
                          <a:rPr lang="en-US" sz="1600" i="1">
                            <a:solidFill>
                              <a:schemeClr val="tx1">
                                <a:lumMod val="95000"/>
                                <a:lumOff val="5000"/>
                              </a:schemeClr>
                            </a:solidFill>
                            <a:latin typeface="Cambria Math" panose="02040503050406030204" pitchFamily="18" charset="0"/>
                            <a:ea typeface="Cambria Math" panose="02040503050406030204" pitchFamily="18" charset="0"/>
                          </a:rPr>
                          <m:t>2</m:t>
                        </m:r>
                        <m:r>
                          <a:rPr lang="en-US" sz="1600" i="1">
                            <a:solidFill>
                              <a:schemeClr val="tx1">
                                <a:lumMod val="95000"/>
                                <a:lumOff val="5000"/>
                              </a:schemeClr>
                            </a:solidFill>
                            <a:latin typeface="Cambria Math" panose="02040503050406030204" pitchFamily="18" charset="0"/>
                            <a:ea typeface="Cambria Math" panose="02040503050406030204" pitchFamily="18" charset="0"/>
                          </a:rPr>
                          <m:t>𝑖𝑗</m:t>
                        </m:r>
                      </m:sub>
                    </m:sSub>
                    <m:r>
                      <a:rPr lang="en-US" sz="1600" i="1">
                        <a:solidFill>
                          <a:schemeClr val="tx1">
                            <a:lumMod val="95000"/>
                            <a:lumOff val="5000"/>
                          </a:schemeClr>
                        </a:solidFill>
                        <a:latin typeface="Cambria Math" panose="02040503050406030204" pitchFamily="18" charset="0"/>
                        <a:ea typeface="Cambria Math" panose="02040503050406030204" pitchFamily="18" charset="0"/>
                      </a:rPr>
                      <m:t>⋯</m:t>
                    </m:r>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𝛽</m:t>
                        </m:r>
                      </m:e>
                      <m:sub>
                        <m:r>
                          <a:rPr lang="en-US" sz="1600" b="0" i="1" smtClean="0">
                            <a:solidFill>
                              <a:schemeClr val="tx1">
                                <a:lumMod val="95000"/>
                                <a:lumOff val="5000"/>
                              </a:schemeClr>
                            </a:solidFill>
                            <a:latin typeface="Cambria Math" panose="02040503050406030204" pitchFamily="18" charset="0"/>
                            <a:ea typeface="Cambria Math" panose="02040503050406030204" pitchFamily="18" charset="0"/>
                          </a:rPr>
                          <m:t>𝑛</m:t>
                        </m:r>
                      </m:sub>
                    </m:sSub>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𝑋</m:t>
                        </m:r>
                      </m:e>
                      <m:sub>
                        <m:r>
                          <a:rPr lang="en-US" sz="1600" b="0" i="1" smtClean="0">
                            <a:solidFill>
                              <a:schemeClr val="tx1">
                                <a:lumMod val="95000"/>
                                <a:lumOff val="5000"/>
                              </a:schemeClr>
                            </a:solidFill>
                            <a:latin typeface="Cambria Math" panose="02040503050406030204" pitchFamily="18" charset="0"/>
                            <a:ea typeface="Cambria Math" panose="02040503050406030204" pitchFamily="18" charset="0"/>
                          </a:rPr>
                          <m:t>𝑛</m:t>
                        </m:r>
                        <m:r>
                          <a:rPr lang="en-US" sz="1600" i="1">
                            <a:solidFill>
                              <a:schemeClr val="tx1">
                                <a:lumMod val="95000"/>
                                <a:lumOff val="5000"/>
                              </a:schemeClr>
                            </a:solidFill>
                            <a:latin typeface="Cambria Math" panose="02040503050406030204" pitchFamily="18" charset="0"/>
                            <a:ea typeface="Cambria Math" panose="02040503050406030204" pitchFamily="18" charset="0"/>
                          </a:rPr>
                          <m:t>𝑖𝑗</m:t>
                        </m:r>
                      </m:sub>
                    </m:sSub>
                    <m:r>
                      <a:rPr lang="en-US" sz="1600" i="1">
                        <a:solidFill>
                          <a:schemeClr val="tx1">
                            <a:lumMod val="95000"/>
                            <a:lumOff val="5000"/>
                          </a:schemeClr>
                        </a:solidFill>
                        <a:latin typeface="Cambria Math" panose="02040503050406030204" pitchFamily="18" charset="0"/>
                        <a:ea typeface="Cambria Math" panose="02040503050406030204" pitchFamily="18" charset="0"/>
                      </a:rPr>
                      <m:t>+</m:t>
                    </m:r>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𝜇</m:t>
                        </m:r>
                      </m:e>
                      <m:sub>
                        <m:r>
                          <a:rPr lang="en-US" sz="1600" i="1">
                            <a:solidFill>
                              <a:schemeClr val="tx1">
                                <a:lumMod val="95000"/>
                                <a:lumOff val="5000"/>
                              </a:schemeClr>
                            </a:solidFill>
                            <a:latin typeface="Cambria Math" panose="02040503050406030204" pitchFamily="18" charset="0"/>
                            <a:ea typeface="Cambria Math" panose="02040503050406030204" pitchFamily="18" charset="0"/>
                          </a:rPr>
                          <m:t>𝑗</m:t>
                        </m:r>
                      </m:sub>
                    </m:sSub>
                  </m:oMath>
                </a14:m>
                <a:endParaRPr lang="en-US" sz="1600" dirty="0">
                  <a:solidFill>
                    <a:schemeClr val="tx1">
                      <a:lumMod val="95000"/>
                      <a:lumOff val="5000"/>
                    </a:schemeClr>
                  </a:solidFill>
                </a:endParaRPr>
              </a:p>
              <a:p>
                <a:pPr>
                  <a:lnSpc>
                    <a:spcPct val="150000"/>
                  </a:lnSpc>
                </a:pPr>
                <a:endParaRPr lang="en-US" sz="1100" dirty="0">
                  <a:solidFill>
                    <a:schemeClr val="tx1">
                      <a:lumMod val="95000"/>
                      <a:lumOff val="5000"/>
                    </a:schemeClr>
                  </a:solidFill>
                </a:endParaRPr>
              </a:p>
              <a:p>
                <a:r>
                  <a:rPr lang="en-US" sz="1600" dirty="0">
                    <a:solidFill>
                      <a:schemeClr val="tx1">
                        <a:lumMod val="95000"/>
                        <a:lumOff val="5000"/>
                      </a:schemeClr>
                    </a:solidFill>
                  </a:rPr>
                  <a:t>    </a:t>
                </a:r>
                <a14:m>
                  <m:oMath xmlns:m="http://schemas.openxmlformats.org/officeDocument/2006/math">
                    <m:sSub>
                      <m:sSubPr>
                        <m:ctrlPr>
                          <a:rPr lang="en-US" sz="1600" i="1">
                            <a:solidFill>
                              <a:schemeClr val="tx1">
                                <a:lumMod val="95000"/>
                                <a:lumOff val="5000"/>
                              </a:schemeClr>
                            </a:solidFill>
                            <a:latin typeface="Cambria Math" panose="02040503050406030204" pitchFamily="18" charset="0"/>
                          </a:rPr>
                        </m:ctrlPr>
                      </m:sSubPr>
                      <m:e>
                        <m:r>
                          <a:rPr lang="en-US" sz="1600" b="0" i="1">
                            <a:solidFill>
                              <a:schemeClr val="tx1">
                                <a:lumMod val="95000"/>
                                <a:lumOff val="5000"/>
                              </a:schemeClr>
                            </a:solidFill>
                            <a:latin typeface="Cambria Math" panose="02040503050406030204" pitchFamily="18" charset="0"/>
                          </a:rPr>
                          <m:t>𝑦</m:t>
                        </m:r>
                      </m:e>
                      <m:sub>
                        <m:r>
                          <a:rPr lang="en-US" sz="1600" b="0" i="1">
                            <a:solidFill>
                              <a:schemeClr val="tx1">
                                <a:lumMod val="95000"/>
                                <a:lumOff val="5000"/>
                              </a:schemeClr>
                            </a:solidFill>
                            <a:latin typeface="Cambria Math" panose="02040503050406030204" pitchFamily="18" charset="0"/>
                          </a:rPr>
                          <m:t>𝑖𝑗</m:t>
                        </m:r>
                      </m:sub>
                    </m:sSub>
                    <m:r>
                      <a:rPr lang="en-US" sz="1600" b="0" i="1">
                        <a:solidFill>
                          <a:schemeClr val="tx1">
                            <a:lumMod val="95000"/>
                            <a:lumOff val="5000"/>
                          </a:schemeClr>
                        </a:solidFill>
                        <a:latin typeface="Cambria Math" panose="02040503050406030204" pitchFamily="18" charset="0"/>
                      </a:rPr>
                      <m:t> </m:t>
                    </m:r>
                  </m:oMath>
                </a14:m>
                <a:r>
                  <a:rPr lang="en-US" sz="1600" dirty="0">
                    <a:solidFill>
                      <a:schemeClr val="tx1">
                        <a:lumMod val="95000"/>
                        <a:lumOff val="5000"/>
                      </a:schemeClr>
                    </a:solidFill>
                  </a:rPr>
                  <a:t>: Occurrence of the event </a:t>
                </a:r>
                <a:r>
                  <a:rPr lang="en-US" sz="1600" i="1" dirty="0" err="1">
                    <a:solidFill>
                      <a:schemeClr val="tx1">
                        <a:lumMod val="95000"/>
                        <a:lumOff val="5000"/>
                      </a:schemeClr>
                    </a:solidFill>
                  </a:rPr>
                  <a:t>i</a:t>
                </a:r>
                <a:r>
                  <a:rPr lang="en-US" sz="1600" i="1" dirty="0">
                    <a:solidFill>
                      <a:schemeClr val="tx1">
                        <a:lumMod val="95000"/>
                        <a:lumOff val="5000"/>
                      </a:schemeClr>
                    </a:solidFill>
                  </a:rPr>
                  <a:t> </a:t>
                </a:r>
                <a:r>
                  <a:rPr lang="en-US" sz="1600" dirty="0">
                    <a:solidFill>
                      <a:schemeClr val="tx1">
                        <a:lumMod val="95000"/>
                        <a:lumOff val="5000"/>
                      </a:schemeClr>
                    </a:solidFill>
                  </a:rPr>
                  <a:t>at time </a:t>
                </a:r>
                <a:r>
                  <a:rPr lang="en-US" sz="1600" i="1" dirty="0">
                    <a:solidFill>
                      <a:schemeClr val="tx1">
                        <a:lumMod val="95000"/>
                        <a:lumOff val="5000"/>
                      </a:schemeClr>
                    </a:solidFill>
                  </a:rPr>
                  <a:t>j</a:t>
                </a:r>
              </a:p>
              <a:p>
                <a:r>
                  <a:rPr lang="en-US" sz="1600" dirty="0">
                    <a:solidFill>
                      <a:schemeClr val="tx1">
                        <a:lumMod val="95000"/>
                        <a:lumOff val="5000"/>
                      </a:schemeClr>
                    </a:solidFill>
                  </a:rPr>
                  <a:t>    </a:t>
                </a:r>
                <a14:m>
                  <m:oMath xmlns:m="http://schemas.openxmlformats.org/officeDocument/2006/math">
                    <m:sSub>
                      <m:sSubPr>
                        <m:ctrlPr>
                          <a:rPr lang="en-US" sz="1600" i="1">
                            <a:solidFill>
                              <a:schemeClr val="tx1">
                                <a:lumMod val="95000"/>
                                <a:lumOff val="5000"/>
                              </a:schemeClr>
                            </a:solidFill>
                            <a:latin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𝜋</m:t>
                        </m:r>
                      </m:e>
                      <m:sub>
                        <m:r>
                          <a:rPr lang="en-US" sz="1600" i="1">
                            <a:solidFill>
                              <a:schemeClr val="tx1">
                                <a:lumMod val="95000"/>
                                <a:lumOff val="5000"/>
                              </a:schemeClr>
                            </a:solidFill>
                            <a:latin typeface="Cambria Math" panose="02040503050406030204" pitchFamily="18" charset="0"/>
                          </a:rPr>
                          <m:t>𝑖𝑗</m:t>
                        </m:r>
                      </m:sub>
                    </m:sSub>
                  </m:oMath>
                </a14:m>
                <a:r>
                  <a:rPr lang="en-US" sz="1600" dirty="0">
                    <a:solidFill>
                      <a:schemeClr val="tx1">
                        <a:lumMod val="95000"/>
                        <a:lumOff val="5000"/>
                      </a:schemeClr>
                    </a:solidFill>
                  </a:rPr>
                  <a:t>: Expected probability of PRRS occurrence</a:t>
                </a:r>
              </a:p>
              <a:p>
                <a:r>
                  <a:rPr lang="en-US" sz="1600" dirty="0">
                    <a:solidFill>
                      <a:schemeClr val="tx1">
                        <a:lumMod val="95000"/>
                        <a:lumOff val="5000"/>
                      </a:schemeClr>
                    </a:solidFill>
                    <a:ea typeface="Cambria Math" panose="02040503050406030204" pitchFamily="18" charset="0"/>
                  </a:rPr>
                  <a:t>   </a:t>
                </a:r>
                <a14:m>
                  <m:oMath xmlns:m="http://schemas.openxmlformats.org/officeDocument/2006/math">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𝛽</m:t>
                        </m:r>
                      </m:e>
                      <m:sub>
                        <m:r>
                          <a:rPr lang="en-US" sz="1600" i="1">
                            <a:solidFill>
                              <a:schemeClr val="tx1">
                                <a:lumMod val="95000"/>
                                <a:lumOff val="5000"/>
                              </a:schemeClr>
                            </a:solidFill>
                            <a:latin typeface="Cambria Math" panose="02040503050406030204" pitchFamily="18" charset="0"/>
                            <a:ea typeface="Cambria Math" panose="02040503050406030204" pitchFamily="18" charset="0"/>
                          </a:rPr>
                          <m:t>𝑜𝑗</m:t>
                        </m:r>
                      </m:sub>
                    </m:sSub>
                  </m:oMath>
                </a14:m>
                <a:r>
                  <a:rPr lang="en-US" sz="1600" dirty="0">
                    <a:solidFill>
                      <a:schemeClr val="tx1">
                        <a:lumMod val="95000"/>
                        <a:lumOff val="5000"/>
                      </a:schemeClr>
                    </a:solidFill>
                  </a:rPr>
                  <a:t>:</a:t>
                </a:r>
                <a:r>
                  <a:rPr lang="en-US" sz="1600" i="1" dirty="0">
                    <a:solidFill>
                      <a:schemeClr val="tx1">
                        <a:lumMod val="95000"/>
                        <a:lumOff val="5000"/>
                      </a:schemeClr>
                    </a:solidFill>
                  </a:rPr>
                  <a:t> </a:t>
                </a:r>
                <a:r>
                  <a:rPr lang="en-US" sz="1600" dirty="0">
                    <a:solidFill>
                      <a:schemeClr val="tx1">
                        <a:lumMod val="95000"/>
                        <a:lumOff val="5000"/>
                      </a:schemeClr>
                    </a:solidFill>
                  </a:rPr>
                  <a:t>The intercept</a:t>
                </a:r>
              </a:p>
              <a:p>
                <a:r>
                  <a:rPr lang="en-US" sz="1600" dirty="0">
                    <a:solidFill>
                      <a:schemeClr val="tx1">
                        <a:lumMod val="95000"/>
                        <a:lumOff val="5000"/>
                      </a:schemeClr>
                    </a:solidFill>
                    <a:ea typeface="Cambria Math" panose="02040503050406030204" pitchFamily="18" charset="0"/>
                  </a:rPr>
                  <a:t>   </a:t>
                </a:r>
                <a14:m>
                  <m:oMath xmlns:m="http://schemas.openxmlformats.org/officeDocument/2006/math">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𝛽</m:t>
                        </m:r>
                      </m:e>
                      <m:sub>
                        <m:r>
                          <a:rPr lang="en-US" sz="1600" b="0" i="1" smtClean="0">
                            <a:solidFill>
                              <a:schemeClr val="tx1">
                                <a:lumMod val="95000"/>
                                <a:lumOff val="5000"/>
                              </a:schemeClr>
                            </a:solidFill>
                            <a:latin typeface="Cambria Math" panose="02040503050406030204" pitchFamily="18" charset="0"/>
                            <a:ea typeface="Cambria Math" panose="02040503050406030204" pitchFamily="18" charset="0"/>
                          </a:rPr>
                          <m:t>1</m:t>
                        </m:r>
                      </m:sub>
                    </m:sSub>
                    <m:r>
                      <a:rPr lang="en-US" sz="1600" b="0" i="1" smtClean="0">
                        <a:solidFill>
                          <a:schemeClr val="tx1">
                            <a:lumMod val="95000"/>
                            <a:lumOff val="5000"/>
                          </a:schemeClr>
                        </a:solidFill>
                        <a:latin typeface="Cambria Math" panose="02040503050406030204" pitchFamily="18" charset="0"/>
                        <a:ea typeface="Cambria Math" panose="02040503050406030204" pitchFamily="18" charset="0"/>
                      </a:rPr>
                      <m:t>, </m:t>
                    </m:r>
                    <m:sSub>
                      <m:sSubPr>
                        <m:ctrlPr>
                          <a:rPr lang="en-US" sz="1600" i="1" smtClean="0">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𝛽</m:t>
                        </m:r>
                      </m:e>
                      <m:sub>
                        <m:r>
                          <a:rPr lang="en-US" sz="1600" b="0" i="1" smtClean="0">
                            <a:solidFill>
                              <a:schemeClr val="tx1">
                                <a:lumMod val="95000"/>
                                <a:lumOff val="5000"/>
                              </a:schemeClr>
                            </a:solidFill>
                            <a:latin typeface="Cambria Math" panose="02040503050406030204" pitchFamily="18" charset="0"/>
                            <a:ea typeface="Cambria Math" panose="02040503050406030204" pitchFamily="18" charset="0"/>
                          </a:rPr>
                          <m:t>2</m:t>
                        </m:r>
                      </m:sub>
                    </m:sSub>
                    <m:r>
                      <a:rPr lang="en-US" sz="1600" b="0" i="1" smtClean="0">
                        <a:solidFill>
                          <a:schemeClr val="tx1">
                            <a:lumMod val="95000"/>
                            <a:lumOff val="5000"/>
                          </a:schemeClr>
                        </a:solidFill>
                        <a:latin typeface="Cambria Math" panose="02040503050406030204" pitchFamily="18" charset="0"/>
                        <a:ea typeface="Cambria Math" panose="02040503050406030204" pitchFamily="18" charset="0"/>
                      </a:rPr>
                      <m:t>, ⋯</m:t>
                    </m:r>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𝛽</m:t>
                        </m:r>
                      </m:e>
                      <m:sub>
                        <m:r>
                          <a:rPr lang="en-US" sz="1600" b="0" i="1" smtClean="0">
                            <a:solidFill>
                              <a:schemeClr val="tx1">
                                <a:lumMod val="95000"/>
                                <a:lumOff val="5000"/>
                              </a:schemeClr>
                            </a:solidFill>
                            <a:latin typeface="Cambria Math" panose="02040503050406030204" pitchFamily="18" charset="0"/>
                            <a:ea typeface="Cambria Math" panose="02040503050406030204" pitchFamily="18" charset="0"/>
                          </a:rPr>
                          <m:t>𝑛</m:t>
                        </m:r>
                      </m:sub>
                    </m:sSub>
                  </m:oMath>
                </a14:m>
                <a:r>
                  <a:rPr lang="en-US" sz="1600" dirty="0">
                    <a:solidFill>
                      <a:schemeClr val="tx1">
                        <a:lumMod val="95000"/>
                        <a:lumOff val="5000"/>
                      </a:schemeClr>
                    </a:solidFill>
                  </a:rPr>
                  <a:t>: The slopes</a:t>
                </a:r>
              </a:p>
              <a:p>
                <a:r>
                  <a:rPr lang="en-US" sz="1600" dirty="0">
                    <a:solidFill>
                      <a:schemeClr val="tx1">
                        <a:lumMod val="95000"/>
                        <a:lumOff val="5000"/>
                      </a:schemeClr>
                    </a:solidFill>
                    <a:ea typeface="Cambria Math" panose="02040503050406030204" pitchFamily="18" charset="0"/>
                  </a:rPr>
                  <a:t>   </a:t>
                </a:r>
                <a14:m>
                  <m:oMath xmlns:m="http://schemas.openxmlformats.org/officeDocument/2006/math">
                    <m:sSub>
                      <m:sSubPr>
                        <m:ctrlPr>
                          <a:rPr lang="en-US" sz="1600" i="1">
                            <a:solidFill>
                              <a:schemeClr val="tx1">
                                <a:lumMod val="95000"/>
                                <a:lumOff val="5000"/>
                              </a:schemeClr>
                            </a:solidFill>
                            <a:latin typeface="Cambria Math" panose="02040503050406030204" pitchFamily="18" charset="0"/>
                            <a:ea typeface="Cambria Math" panose="02040503050406030204" pitchFamily="18" charset="0"/>
                          </a:rPr>
                        </m:ctrlPr>
                      </m:sSubPr>
                      <m:e>
                        <m:r>
                          <a:rPr lang="en-US" sz="1600" i="1">
                            <a:solidFill>
                              <a:schemeClr val="tx1">
                                <a:lumMod val="95000"/>
                                <a:lumOff val="5000"/>
                              </a:schemeClr>
                            </a:solidFill>
                            <a:latin typeface="Cambria Math" panose="02040503050406030204" pitchFamily="18" charset="0"/>
                            <a:ea typeface="Cambria Math" panose="02040503050406030204" pitchFamily="18" charset="0"/>
                          </a:rPr>
                          <m:t>𝜇</m:t>
                        </m:r>
                      </m:e>
                      <m:sub>
                        <m:r>
                          <a:rPr lang="en-US" sz="1600" i="1">
                            <a:solidFill>
                              <a:schemeClr val="tx1">
                                <a:lumMod val="95000"/>
                                <a:lumOff val="5000"/>
                              </a:schemeClr>
                            </a:solidFill>
                            <a:latin typeface="Cambria Math" panose="02040503050406030204" pitchFamily="18" charset="0"/>
                            <a:ea typeface="Cambria Math" panose="02040503050406030204" pitchFamily="18" charset="0"/>
                          </a:rPr>
                          <m:t>𝑗</m:t>
                        </m:r>
                      </m:sub>
                    </m:sSub>
                  </m:oMath>
                </a14:m>
                <a:r>
                  <a:rPr lang="en-US" sz="1600" dirty="0">
                    <a:solidFill>
                      <a:schemeClr val="tx1">
                        <a:lumMod val="95000"/>
                        <a:lumOff val="5000"/>
                      </a:schemeClr>
                    </a:solidFill>
                  </a:rPr>
                  <a:t>:</a:t>
                </a:r>
                <a:r>
                  <a:rPr lang="en-US" sz="1600" i="1" dirty="0">
                    <a:solidFill>
                      <a:schemeClr val="tx1">
                        <a:lumMod val="95000"/>
                        <a:lumOff val="5000"/>
                      </a:schemeClr>
                    </a:solidFill>
                  </a:rPr>
                  <a:t> </a:t>
                </a:r>
                <a:r>
                  <a:rPr lang="en-US" sz="1600" dirty="0">
                    <a:solidFill>
                      <a:schemeClr val="tx1">
                        <a:lumMod val="95000"/>
                        <a:lumOff val="5000"/>
                      </a:schemeClr>
                    </a:solidFill>
                  </a:rPr>
                  <a:t>The random effect</a:t>
                </a:r>
                <a:endParaRPr lang="en-US" sz="1600" i="1" dirty="0">
                  <a:solidFill>
                    <a:schemeClr val="tx1">
                      <a:lumMod val="95000"/>
                      <a:lumOff val="5000"/>
                    </a:schemeClr>
                  </a:solidFill>
                </a:endParaRPr>
              </a:p>
            </p:txBody>
          </p:sp>
        </mc:Choice>
        <mc:Fallback xmlns="">
          <p:sp>
            <p:nvSpPr>
              <p:cNvPr id="23" name="직사각형 48">
                <a:extLst>
                  <a:ext uri="{FF2B5EF4-FFF2-40B4-BE49-F238E27FC236}">
                    <a16:creationId xmlns:a16="http://schemas.microsoft.com/office/drawing/2014/main" id="{7B3CF8C2-92C0-4968-9C62-59A0382710F5}"/>
                  </a:ext>
                </a:extLst>
              </p:cNvPr>
              <p:cNvSpPr>
                <a:spLocks noRot="1" noChangeAspect="1" noMove="1" noResize="1" noEditPoints="1" noAdjustHandles="1" noChangeArrowheads="1" noChangeShapeType="1" noTextEdit="1"/>
              </p:cNvSpPr>
              <p:nvPr/>
            </p:nvSpPr>
            <p:spPr>
              <a:xfrm>
                <a:off x="5792306" y="3479497"/>
                <a:ext cx="6125544" cy="3196145"/>
              </a:xfrm>
              <a:prstGeom prst="roundRect">
                <a:avLst/>
              </a:prstGeom>
              <a:blipFill>
                <a:blip r:embed="rId5"/>
                <a:stretch>
                  <a:fillRect/>
                </a:stretch>
              </a:blipFill>
              <a:ln w="57150">
                <a:solidFill>
                  <a:schemeClr val="accent6">
                    <a:lumMod val="50000"/>
                  </a:schemeClr>
                </a:solidFill>
              </a:ln>
            </p:spPr>
            <p:txBody>
              <a:bodyPr/>
              <a:lstStyle/>
              <a:p>
                <a:r>
                  <a:rPr lang="en-US">
                    <a:noFill/>
                  </a:rPr>
                  <a:t> </a:t>
                </a:r>
              </a:p>
            </p:txBody>
          </p:sp>
        </mc:Fallback>
      </mc:AlternateContent>
    </p:spTree>
    <p:extLst>
      <p:ext uri="{BB962C8B-B14F-4D97-AF65-F5344CB8AC3E}">
        <p14:creationId xmlns:p14="http://schemas.microsoft.com/office/powerpoint/2010/main" val="1046516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2" grpId="0" animBg="1"/>
      <p:bldP spid="24" grpId="0"/>
      <p:bldP spid="2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E04183-FC08-4215-8EE8-49A5943CCBC4}"/>
              </a:ext>
            </a:extLst>
          </p:cNvPr>
          <p:cNvSpPr>
            <a:spLocks noGrp="1"/>
          </p:cNvSpPr>
          <p:nvPr>
            <p:ph idx="1"/>
          </p:nvPr>
        </p:nvSpPr>
        <p:spPr>
          <a:xfrm>
            <a:off x="838200" y="1305180"/>
            <a:ext cx="10515600" cy="1608030"/>
          </a:xfrm>
        </p:spPr>
        <p:txBody>
          <a:bodyPr>
            <a:normAutofit/>
          </a:bodyPr>
          <a:lstStyle/>
          <a:p>
            <a:r>
              <a:rPr lang="en-US" b="1" dirty="0">
                <a:solidFill>
                  <a:schemeClr val="bg2">
                    <a:lumMod val="50000"/>
                  </a:schemeClr>
                </a:solidFill>
              </a:rPr>
              <a:t>Exponential Random Graph Models:</a:t>
            </a:r>
            <a:r>
              <a:rPr lang="en-US" dirty="0"/>
              <a:t> Predicting dichotomous ties. What is the probability of observing our network?</a:t>
            </a:r>
          </a:p>
          <a:p>
            <a:r>
              <a:rPr lang="en-US" dirty="0"/>
              <a:t>Evaluate a cross sectional structure</a:t>
            </a:r>
          </a:p>
        </p:txBody>
      </p:sp>
      <p:sp>
        <p:nvSpPr>
          <p:cNvPr id="6" name="Title 1">
            <a:extLst>
              <a:ext uri="{FF2B5EF4-FFF2-40B4-BE49-F238E27FC236}">
                <a16:creationId xmlns:a16="http://schemas.microsoft.com/office/drawing/2014/main" id="{B4BAAC1E-7172-4F39-AFC7-4F66424125F9}"/>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ERGMs</a:t>
            </a:r>
          </a:p>
        </p:txBody>
      </p:sp>
      <p:grpSp>
        <p:nvGrpSpPr>
          <p:cNvPr id="38" name="Group 37">
            <a:extLst>
              <a:ext uri="{FF2B5EF4-FFF2-40B4-BE49-F238E27FC236}">
                <a16:creationId xmlns:a16="http://schemas.microsoft.com/office/drawing/2014/main" id="{3081B8E7-A04A-41EA-A66F-1424B0ED6ADF}"/>
              </a:ext>
            </a:extLst>
          </p:cNvPr>
          <p:cNvGrpSpPr/>
          <p:nvPr/>
        </p:nvGrpSpPr>
        <p:grpSpPr>
          <a:xfrm>
            <a:off x="7677781" y="4403637"/>
            <a:ext cx="1812022" cy="1434518"/>
            <a:chOff x="7677781" y="3776314"/>
            <a:chExt cx="1812022" cy="1434518"/>
          </a:xfrm>
        </p:grpSpPr>
        <p:sp>
          <p:nvSpPr>
            <p:cNvPr id="2" name="Oval 1">
              <a:extLst>
                <a:ext uri="{FF2B5EF4-FFF2-40B4-BE49-F238E27FC236}">
                  <a16:creationId xmlns:a16="http://schemas.microsoft.com/office/drawing/2014/main" id="{2A93CAEB-4A79-413F-A41F-2E79BF3FCA9A}"/>
                </a:ext>
              </a:extLst>
            </p:cNvPr>
            <p:cNvSpPr/>
            <p:nvPr/>
          </p:nvSpPr>
          <p:spPr>
            <a:xfrm>
              <a:off x="7677781" y="3776314"/>
              <a:ext cx="377505" cy="377505"/>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5" name="Oval 4">
              <a:extLst>
                <a:ext uri="{FF2B5EF4-FFF2-40B4-BE49-F238E27FC236}">
                  <a16:creationId xmlns:a16="http://schemas.microsoft.com/office/drawing/2014/main" id="{0FD4D0BC-D0CD-4438-A438-445F0C4F29FD}"/>
                </a:ext>
              </a:extLst>
            </p:cNvPr>
            <p:cNvSpPr/>
            <p:nvPr/>
          </p:nvSpPr>
          <p:spPr>
            <a:xfrm>
              <a:off x="8273399" y="4833327"/>
              <a:ext cx="377505" cy="377505"/>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7" name="Oval 6">
              <a:extLst>
                <a:ext uri="{FF2B5EF4-FFF2-40B4-BE49-F238E27FC236}">
                  <a16:creationId xmlns:a16="http://schemas.microsoft.com/office/drawing/2014/main" id="{7ACDD38F-167A-4CF0-9E3D-DB2F537A2D62}"/>
                </a:ext>
              </a:extLst>
            </p:cNvPr>
            <p:cNvSpPr/>
            <p:nvPr/>
          </p:nvSpPr>
          <p:spPr>
            <a:xfrm>
              <a:off x="9112298" y="3776314"/>
              <a:ext cx="377505" cy="377505"/>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8" name="Straight Arrow Connector 7">
              <a:extLst>
                <a:ext uri="{FF2B5EF4-FFF2-40B4-BE49-F238E27FC236}">
                  <a16:creationId xmlns:a16="http://schemas.microsoft.com/office/drawing/2014/main" id="{B590A416-7846-4261-AF19-CD1897E4837D}"/>
                </a:ext>
              </a:extLst>
            </p:cNvPr>
            <p:cNvCxnSpPr>
              <a:stCxn id="2" idx="6"/>
              <a:endCxn id="7" idx="2"/>
            </p:cNvCxnSpPr>
            <p:nvPr/>
          </p:nvCxnSpPr>
          <p:spPr>
            <a:xfrm>
              <a:off x="8055286" y="3965067"/>
              <a:ext cx="1057012" cy="0"/>
            </a:xfrm>
            <a:prstGeom prst="straightConnector1">
              <a:avLst/>
            </a:prstGeom>
            <a:ln w="19050">
              <a:solidFill>
                <a:srgbClr val="86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595DA35-2FFA-4BD6-BF1F-CF93D054DEAE}"/>
                </a:ext>
              </a:extLst>
            </p:cNvPr>
            <p:cNvCxnSpPr>
              <a:stCxn id="7" idx="4"/>
              <a:endCxn id="5" idx="7"/>
            </p:cNvCxnSpPr>
            <p:nvPr/>
          </p:nvCxnSpPr>
          <p:spPr>
            <a:xfrm flipH="1">
              <a:off x="8595620" y="4153819"/>
              <a:ext cx="705431" cy="734792"/>
            </a:xfrm>
            <a:prstGeom prst="straightConnector1">
              <a:avLst/>
            </a:prstGeom>
            <a:ln w="19050">
              <a:solidFill>
                <a:srgbClr val="86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7ABB5A2-9BD4-4947-99E3-A4FE5D81468B}"/>
                </a:ext>
              </a:extLst>
            </p:cNvPr>
            <p:cNvCxnSpPr>
              <a:cxnSpLocks/>
              <a:stCxn id="2" idx="4"/>
              <a:endCxn id="5" idx="1"/>
            </p:cNvCxnSpPr>
            <p:nvPr/>
          </p:nvCxnSpPr>
          <p:spPr>
            <a:xfrm>
              <a:off x="7866534" y="4153819"/>
              <a:ext cx="462149" cy="734792"/>
            </a:xfrm>
            <a:prstGeom prst="straightConnector1">
              <a:avLst/>
            </a:prstGeom>
            <a:ln w="19050">
              <a:solidFill>
                <a:srgbClr val="F49090"/>
              </a:solidFill>
              <a:prstDash val="dash"/>
              <a:tailEnd type="triangle"/>
            </a:ln>
          </p:spPr>
          <p:style>
            <a:lnRef idx="1">
              <a:schemeClr val="accent1"/>
            </a:lnRef>
            <a:fillRef idx="0">
              <a:schemeClr val="accent1"/>
            </a:fillRef>
            <a:effectRef idx="0">
              <a:schemeClr val="accent1"/>
            </a:effectRef>
            <a:fontRef idx="minor">
              <a:schemeClr val="tx1"/>
            </a:fontRef>
          </p:style>
        </p:cxnSp>
      </p:grpSp>
      <p:grpSp>
        <p:nvGrpSpPr>
          <p:cNvPr id="37" name="Group 36">
            <a:extLst>
              <a:ext uri="{FF2B5EF4-FFF2-40B4-BE49-F238E27FC236}">
                <a16:creationId xmlns:a16="http://schemas.microsoft.com/office/drawing/2014/main" id="{2403BA1D-64B5-4396-ACE3-4BBE2B643E6F}"/>
              </a:ext>
            </a:extLst>
          </p:cNvPr>
          <p:cNvGrpSpPr/>
          <p:nvPr/>
        </p:nvGrpSpPr>
        <p:grpSpPr>
          <a:xfrm>
            <a:off x="2162814" y="4393004"/>
            <a:ext cx="1755789" cy="1365352"/>
            <a:chOff x="2162814" y="3765681"/>
            <a:chExt cx="1755789" cy="1365352"/>
          </a:xfrm>
        </p:grpSpPr>
        <p:sp>
          <p:nvSpPr>
            <p:cNvPr id="18" name="Oval 17">
              <a:extLst>
                <a:ext uri="{FF2B5EF4-FFF2-40B4-BE49-F238E27FC236}">
                  <a16:creationId xmlns:a16="http://schemas.microsoft.com/office/drawing/2014/main" id="{AE9E18AA-A20B-4551-AAF7-8A81A84C02C3}"/>
                </a:ext>
              </a:extLst>
            </p:cNvPr>
            <p:cNvSpPr/>
            <p:nvPr/>
          </p:nvSpPr>
          <p:spPr>
            <a:xfrm>
              <a:off x="2162814" y="3765681"/>
              <a:ext cx="377505" cy="377505"/>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19" name="Oval 18">
              <a:extLst>
                <a:ext uri="{FF2B5EF4-FFF2-40B4-BE49-F238E27FC236}">
                  <a16:creationId xmlns:a16="http://schemas.microsoft.com/office/drawing/2014/main" id="{56E42035-79F4-482C-9866-BD638BC6533F}"/>
                </a:ext>
              </a:extLst>
            </p:cNvPr>
            <p:cNvSpPr/>
            <p:nvPr/>
          </p:nvSpPr>
          <p:spPr>
            <a:xfrm>
              <a:off x="3541098" y="3771436"/>
              <a:ext cx="377505" cy="377505"/>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0" name="Oval 19">
              <a:extLst>
                <a:ext uri="{FF2B5EF4-FFF2-40B4-BE49-F238E27FC236}">
                  <a16:creationId xmlns:a16="http://schemas.microsoft.com/office/drawing/2014/main" id="{985C2A8B-B657-446F-8842-9BD4D53B6155}"/>
                </a:ext>
              </a:extLst>
            </p:cNvPr>
            <p:cNvSpPr/>
            <p:nvPr/>
          </p:nvSpPr>
          <p:spPr>
            <a:xfrm>
              <a:off x="2162814" y="4753528"/>
              <a:ext cx="377505" cy="377505"/>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21" name="Oval 20">
              <a:extLst>
                <a:ext uri="{FF2B5EF4-FFF2-40B4-BE49-F238E27FC236}">
                  <a16:creationId xmlns:a16="http://schemas.microsoft.com/office/drawing/2014/main" id="{75460C4C-00A4-4FB0-AE0A-ED6556836239}"/>
                </a:ext>
              </a:extLst>
            </p:cNvPr>
            <p:cNvSpPr/>
            <p:nvPr/>
          </p:nvSpPr>
          <p:spPr>
            <a:xfrm>
              <a:off x="3299612" y="4744370"/>
              <a:ext cx="377505" cy="377505"/>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C</a:t>
              </a:r>
            </a:p>
          </p:txBody>
        </p:sp>
        <p:cxnSp>
          <p:nvCxnSpPr>
            <p:cNvPr id="23" name="Straight Arrow Connector 22">
              <a:extLst>
                <a:ext uri="{FF2B5EF4-FFF2-40B4-BE49-F238E27FC236}">
                  <a16:creationId xmlns:a16="http://schemas.microsoft.com/office/drawing/2014/main" id="{2AFBF347-CCCE-435D-8889-F9D523C14F59}"/>
                </a:ext>
              </a:extLst>
            </p:cNvPr>
            <p:cNvCxnSpPr>
              <a:cxnSpLocks/>
              <a:stCxn id="18" idx="6"/>
              <a:endCxn id="19" idx="2"/>
            </p:cNvCxnSpPr>
            <p:nvPr/>
          </p:nvCxnSpPr>
          <p:spPr>
            <a:xfrm>
              <a:off x="2540319" y="3954434"/>
              <a:ext cx="1000779" cy="5755"/>
            </a:xfrm>
            <a:prstGeom prst="straightConnector1">
              <a:avLst/>
            </a:prstGeom>
            <a:ln w="19050">
              <a:solidFill>
                <a:srgbClr val="86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5F819587-05F5-4237-86F6-7EDF50D4435A}"/>
                </a:ext>
              </a:extLst>
            </p:cNvPr>
            <p:cNvCxnSpPr>
              <a:cxnSpLocks/>
              <a:stCxn id="18" idx="5"/>
              <a:endCxn id="21" idx="1"/>
            </p:cNvCxnSpPr>
            <p:nvPr/>
          </p:nvCxnSpPr>
          <p:spPr>
            <a:xfrm>
              <a:off x="2485035" y="4087902"/>
              <a:ext cx="869861" cy="711752"/>
            </a:xfrm>
            <a:prstGeom prst="straightConnector1">
              <a:avLst/>
            </a:prstGeom>
            <a:ln w="19050">
              <a:solidFill>
                <a:srgbClr val="F4909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A903691-A23C-42B4-98C4-345156533E94}"/>
                </a:ext>
              </a:extLst>
            </p:cNvPr>
            <p:cNvCxnSpPr>
              <a:cxnSpLocks/>
              <a:stCxn id="18" idx="4"/>
              <a:endCxn id="20" idx="0"/>
            </p:cNvCxnSpPr>
            <p:nvPr/>
          </p:nvCxnSpPr>
          <p:spPr>
            <a:xfrm>
              <a:off x="2351567" y="4143186"/>
              <a:ext cx="0" cy="610342"/>
            </a:xfrm>
            <a:prstGeom prst="straightConnector1">
              <a:avLst/>
            </a:prstGeom>
            <a:ln w="19050">
              <a:solidFill>
                <a:srgbClr val="F49090"/>
              </a:solidFill>
              <a:prstDash val="sysDot"/>
              <a:tailEnd type="triangle"/>
            </a:ln>
          </p:spPr>
          <p:style>
            <a:lnRef idx="1">
              <a:schemeClr val="accent1"/>
            </a:lnRef>
            <a:fillRef idx="0">
              <a:schemeClr val="accent1"/>
            </a:fillRef>
            <a:effectRef idx="0">
              <a:schemeClr val="accent1"/>
            </a:effectRef>
            <a:fontRef idx="minor">
              <a:schemeClr val="tx1"/>
            </a:fontRef>
          </p:style>
        </p:cxnSp>
      </p:grpSp>
      <p:sp>
        <p:nvSpPr>
          <p:cNvPr id="34" name="TextBox 33">
            <a:extLst>
              <a:ext uri="{FF2B5EF4-FFF2-40B4-BE49-F238E27FC236}">
                <a16:creationId xmlns:a16="http://schemas.microsoft.com/office/drawing/2014/main" id="{FE780BB5-885E-4FA2-B825-2DE39C9F1DDC}"/>
              </a:ext>
            </a:extLst>
          </p:cNvPr>
          <p:cNvSpPr txBox="1"/>
          <p:nvPr/>
        </p:nvSpPr>
        <p:spPr>
          <a:xfrm>
            <a:off x="1348534" y="3235431"/>
            <a:ext cx="3889005" cy="923330"/>
          </a:xfrm>
          <a:prstGeom prst="rect">
            <a:avLst/>
          </a:prstGeom>
          <a:noFill/>
        </p:spPr>
        <p:txBody>
          <a:bodyPr wrap="square" rtlCol="0">
            <a:spAutoFit/>
          </a:bodyPr>
          <a:lstStyle/>
          <a:p>
            <a:r>
              <a:rPr lang="en-US" b="1" dirty="0">
                <a:solidFill>
                  <a:schemeClr val="accent1">
                    <a:lumMod val="50000"/>
                  </a:schemeClr>
                </a:solidFill>
              </a:rPr>
              <a:t>Individual covariates:</a:t>
            </a:r>
            <a:r>
              <a:rPr lang="en-US" dirty="0"/>
              <a:t> are sow farms more likely to contact GDUs?</a:t>
            </a:r>
          </a:p>
          <a:p>
            <a:endParaRPr lang="en-US" dirty="0"/>
          </a:p>
        </p:txBody>
      </p:sp>
      <p:sp>
        <p:nvSpPr>
          <p:cNvPr id="35" name="TextBox 34">
            <a:extLst>
              <a:ext uri="{FF2B5EF4-FFF2-40B4-BE49-F238E27FC236}">
                <a16:creationId xmlns:a16="http://schemas.microsoft.com/office/drawing/2014/main" id="{DD39D8B2-F52E-485D-926E-3CAED630235E}"/>
              </a:ext>
            </a:extLst>
          </p:cNvPr>
          <p:cNvSpPr txBox="1"/>
          <p:nvPr/>
        </p:nvSpPr>
        <p:spPr>
          <a:xfrm>
            <a:off x="6305481" y="3045632"/>
            <a:ext cx="5048319" cy="923330"/>
          </a:xfrm>
          <a:prstGeom prst="rect">
            <a:avLst/>
          </a:prstGeom>
          <a:noFill/>
        </p:spPr>
        <p:txBody>
          <a:bodyPr wrap="square" rtlCol="0">
            <a:spAutoFit/>
          </a:bodyPr>
          <a:lstStyle/>
          <a:p>
            <a:r>
              <a:rPr lang="en-US" b="1" dirty="0">
                <a:solidFill>
                  <a:schemeClr val="accent1">
                    <a:lumMod val="50000"/>
                  </a:schemeClr>
                </a:solidFill>
              </a:rPr>
              <a:t>Network structure: </a:t>
            </a:r>
            <a:r>
              <a:rPr lang="en-US" dirty="0"/>
              <a:t>If Farm A contacts Farm B, and Farm B contacts Farm A, what are the chances of farm A contacting Farm B? (Triangles formations)</a:t>
            </a:r>
          </a:p>
        </p:txBody>
      </p:sp>
      <p:sp>
        <p:nvSpPr>
          <p:cNvPr id="36" name="TextBox 35">
            <a:extLst>
              <a:ext uri="{FF2B5EF4-FFF2-40B4-BE49-F238E27FC236}">
                <a16:creationId xmlns:a16="http://schemas.microsoft.com/office/drawing/2014/main" id="{F6D22A54-9750-4FA0-97CC-BDFBC2EE975A}"/>
              </a:ext>
            </a:extLst>
          </p:cNvPr>
          <p:cNvSpPr txBox="1"/>
          <p:nvPr/>
        </p:nvSpPr>
        <p:spPr>
          <a:xfrm>
            <a:off x="3677117" y="6103089"/>
            <a:ext cx="5171609" cy="369332"/>
          </a:xfrm>
          <a:prstGeom prst="rect">
            <a:avLst/>
          </a:prstGeom>
          <a:noFill/>
        </p:spPr>
        <p:txBody>
          <a:bodyPr wrap="none" rtlCol="0">
            <a:spAutoFit/>
          </a:bodyPr>
          <a:lstStyle/>
          <a:p>
            <a:r>
              <a:rPr lang="en-US" dirty="0">
                <a:highlight>
                  <a:srgbClr val="EAEAEA"/>
                </a:highlight>
                <a:latin typeface="Consolas" panose="020B0609020204030204" pitchFamily="49" charset="0"/>
              </a:rPr>
              <a:t>ergm</a:t>
            </a:r>
            <a:r>
              <a:rPr lang="en-US" dirty="0"/>
              <a:t> </a:t>
            </a:r>
            <a:r>
              <a:rPr lang="en-US" dirty="0">
                <a:hlinkClick r:id="rId3"/>
              </a:rPr>
              <a:t>https://www.jstatsoft.org/article/view/v024i03</a:t>
            </a:r>
            <a:endParaRPr lang="en-US" dirty="0"/>
          </a:p>
        </p:txBody>
      </p:sp>
    </p:spTree>
    <p:extLst>
      <p:ext uri="{BB962C8B-B14F-4D97-AF65-F5344CB8AC3E}">
        <p14:creationId xmlns:p14="http://schemas.microsoft.com/office/powerpoint/2010/main" val="883864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47777DE-BE5E-47C5-9FE9-91C17B77C10A}"/>
              </a:ext>
            </a:extLst>
          </p:cNvPr>
          <p:cNvPicPr>
            <a:picLocks noChangeAspect="1"/>
          </p:cNvPicPr>
          <p:nvPr/>
        </p:nvPicPr>
        <p:blipFill>
          <a:blip r:embed="rId3"/>
          <a:stretch>
            <a:fillRect/>
          </a:stretch>
        </p:blipFill>
        <p:spPr>
          <a:xfrm>
            <a:off x="108857" y="938212"/>
            <a:ext cx="3040643" cy="3109229"/>
          </a:xfrm>
          <a:prstGeom prst="rect">
            <a:avLst/>
          </a:prstGeom>
        </p:spPr>
      </p:pic>
      <p:pic>
        <p:nvPicPr>
          <p:cNvPr id="5" name="Picture 4">
            <a:extLst>
              <a:ext uri="{FF2B5EF4-FFF2-40B4-BE49-F238E27FC236}">
                <a16:creationId xmlns:a16="http://schemas.microsoft.com/office/drawing/2014/main" id="{9B1CCD50-ABE2-4D49-82E5-25490EBAEE6A}"/>
              </a:ext>
            </a:extLst>
          </p:cNvPr>
          <p:cNvPicPr>
            <a:picLocks noChangeAspect="1"/>
          </p:cNvPicPr>
          <p:nvPr/>
        </p:nvPicPr>
        <p:blipFill>
          <a:blip r:embed="rId4"/>
          <a:stretch>
            <a:fillRect/>
          </a:stretch>
        </p:blipFill>
        <p:spPr>
          <a:xfrm>
            <a:off x="5854949" y="4680759"/>
            <a:ext cx="5509737" cy="2286198"/>
          </a:xfrm>
          <a:prstGeom prst="rect">
            <a:avLst/>
          </a:prstGeom>
        </p:spPr>
      </p:pic>
      <p:pic>
        <p:nvPicPr>
          <p:cNvPr id="6" name="Picture 5">
            <a:extLst>
              <a:ext uri="{FF2B5EF4-FFF2-40B4-BE49-F238E27FC236}">
                <a16:creationId xmlns:a16="http://schemas.microsoft.com/office/drawing/2014/main" id="{0E68BBEE-B009-4FAE-98A0-1413A8C8FC5A}"/>
              </a:ext>
            </a:extLst>
          </p:cNvPr>
          <p:cNvPicPr>
            <a:picLocks noChangeAspect="1"/>
          </p:cNvPicPr>
          <p:nvPr/>
        </p:nvPicPr>
        <p:blipFill>
          <a:blip r:embed="rId5"/>
          <a:stretch>
            <a:fillRect/>
          </a:stretch>
        </p:blipFill>
        <p:spPr>
          <a:xfrm>
            <a:off x="354931" y="4582045"/>
            <a:ext cx="4308519" cy="2044539"/>
          </a:xfrm>
          <a:prstGeom prst="rect">
            <a:avLst/>
          </a:prstGeom>
        </p:spPr>
      </p:pic>
      <p:sp>
        <p:nvSpPr>
          <p:cNvPr id="7" name="Title 1">
            <a:extLst>
              <a:ext uri="{FF2B5EF4-FFF2-40B4-BE49-F238E27FC236}">
                <a16:creationId xmlns:a16="http://schemas.microsoft.com/office/drawing/2014/main" id="{42538848-74C7-40FC-8454-8C4CE3896F9E}"/>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Exponential Random Graph Models</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ABAB78F-17F4-44CB-91F8-1C28192DC8F0}"/>
                  </a:ext>
                </a:extLst>
              </p:cNvPr>
              <p:cNvSpPr txBox="1"/>
              <p:nvPr/>
            </p:nvSpPr>
            <p:spPr>
              <a:xfrm>
                <a:off x="4833257" y="1034142"/>
                <a:ext cx="6614149" cy="3547903"/>
              </a:xfrm>
              <a:prstGeom prst="roundRect">
                <a:avLst/>
              </a:prstGeom>
              <a:noFill/>
              <a:ln w="5715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lnSpc>
                    <a:spcPct val="150000"/>
                  </a:lnSpc>
                  <a:defRPr sz="1900" b="1">
                    <a:solidFill>
                      <a:schemeClr val="tx1">
                        <a:lumMod val="95000"/>
                        <a:lumOff val="5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14:m>
                  <m:oMathPara xmlns:m="http://schemas.openxmlformats.org/officeDocument/2006/math">
                    <m:oMathParaPr>
                      <m:jc m:val="centerGroup"/>
                    </m:oMathParaPr>
                    <m:oMath xmlns:m="http://schemas.openxmlformats.org/officeDocument/2006/math">
                      <m:r>
                        <a:rPr lang="es-MX">
                          <a:latin typeface="Cambria Math" panose="02040503050406030204" pitchFamily="18" charset="0"/>
                        </a:rPr>
                        <m:t>𝑃</m:t>
                      </m:r>
                      <m:d>
                        <m:dPr>
                          <m:ctrlPr>
                            <a:rPr lang="es-MX" i="1" smtClean="0">
                              <a:latin typeface="Cambria Math" panose="02040503050406030204" pitchFamily="18" charset="0"/>
                            </a:rPr>
                          </m:ctrlPr>
                        </m:dPr>
                        <m:e>
                          <m:sSub>
                            <m:sSubPr>
                              <m:ctrlPr>
                                <a:rPr lang="en-US" i="1">
                                  <a:latin typeface="Cambria Math" panose="02040503050406030204" pitchFamily="18" charset="0"/>
                                </a:rPr>
                              </m:ctrlPr>
                            </m:sSubPr>
                            <m:e>
                              <m:r>
                                <a:rPr lang="es-MX" smtClean="0">
                                  <a:latin typeface="Cambria Math" panose="02040503050406030204" pitchFamily="18" charset="0"/>
                                </a:rPr>
                                <m:t>𝑌</m:t>
                              </m:r>
                            </m:e>
                            <m:sub>
                              <m:r>
                                <a:rPr lang="es-MX" smtClean="0">
                                  <a:latin typeface="Cambria Math" panose="02040503050406030204" pitchFamily="18" charset="0"/>
                                </a:rPr>
                                <m:t>𝑖𝑗</m:t>
                              </m:r>
                            </m:sub>
                          </m:sSub>
                          <m:r>
                            <a:rPr lang="es-MX" smtClean="0">
                              <a:latin typeface="Cambria Math" panose="02040503050406030204" pitchFamily="18" charset="0"/>
                            </a:rPr>
                            <m:t> = 1</m:t>
                          </m:r>
                        </m:e>
                        <m:e>
                          <m:sSubSup>
                            <m:sSubSupPr>
                              <m:ctrlPr>
                                <a:rPr lang="en-US" i="1">
                                  <a:latin typeface="Cambria Math" panose="02040503050406030204" pitchFamily="18" charset="0"/>
                                </a:rPr>
                              </m:ctrlPr>
                            </m:sSubSupPr>
                            <m:e>
                              <m:r>
                                <a:rPr lang="es-MX" smtClean="0">
                                  <a:latin typeface="Cambria Math" panose="02040503050406030204" pitchFamily="18" charset="0"/>
                                </a:rPr>
                                <m:t>𝑦</m:t>
                              </m:r>
                            </m:e>
                            <m:sub>
                              <m:r>
                                <a:rPr lang="es-MX" smtClean="0">
                                  <a:latin typeface="Cambria Math" panose="02040503050406030204" pitchFamily="18" charset="0"/>
                                </a:rPr>
                                <m:t>𝑖𝑗</m:t>
                              </m:r>
                            </m:sub>
                            <m:sup>
                              <m:r>
                                <a:rPr lang="es-MX" smtClean="0">
                                  <a:latin typeface="Cambria Math" panose="02040503050406030204" pitchFamily="18" charset="0"/>
                                </a:rPr>
                                <m:t>𝑐</m:t>
                              </m:r>
                            </m:sup>
                          </m:sSubSup>
                        </m:e>
                      </m:d>
                      <m:r>
                        <a:rPr lang="es-MX" smtClean="0">
                          <a:latin typeface="Cambria Math" panose="02040503050406030204" pitchFamily="18" charset="0"/>
                        </a:rPr>
                        <m:t>=</m:t>
                      </m:r>
                      <m:r>
                        <a:rPr lang="es-MX" smtClean="0">
                          <a:latin typeface="Cambria Math" panose="02040503050406030204" pitchFamily="18" charset="0"/>
                        </a:rPr>
                        <m:t>𝑙𝑛</m:t>
                      </m:r>
                      <m:f>
                        <m:fPr>
                          <m:ctrlPr>
                            <a:rPr lang="en-US" i="1">
                              <a:latin typeface="Cambria Math" panose="02040503050406030204" pitchFamily="18" charset="0"/>
                            </a:rPr>
                          </m:ctrlPr>
                        </m:fPr>
                        <m:num>
                          <m:r>
                            <a:rPr lang="es-MX" smtClean="0">
                              <a:latin typeface="Cambria Math" panose="02040503050406030204" pitchFamily="18" charset="0"/>
                            </a:rPr>
                            <m:t>𝑃</m:t>
                          </m:r>
                          <m:d>
                            <m:dPr>
                              <m:ctrlPr>
                                <a:rPr lang="en-US" i="1">
                                  <a:latin typeface="Cambria Math" panose="02040503050406030204" pitchFamily="18" charset="0"/>
                                </a:rPr>
                              </m:ctrlPr>
                            </m:dPr>
                            <m:e>
                              <m:r>
                                <a:rPr lang="es-MX" smtClean="0">
                                  <a:latin typeface="Cambria Math" panose="02040503050406030204" pitchFamily="18" charset="0"/>
                                </a:rPr>
                                <m:t>𝑌</m:t>
                              </m:r>
                              <m:r>
                                <a:rPr lang="es-MX" smtClean="0">
                                  <a:latin typeface="Cambria Math" panose="02040503050406030204" pitchFamily="18" charset="0"/>
                                </a:rPr>
                                <m:t>=1</m:t>
                              </m:r>
                            </m:e>
                            <m:e>
                              <m:sSubSup>
                                <m:sSubSupPr>
                                  <m:ctrlPr>
                                    <a:rPr lang="en-US" i="1">
                                      <a:latin typeface="Cambria Math" panose="02040503050406030204" pitchFamily="18" charset="0"/>
                                    </a:rPr>
                                  </m:ctrlPr>
                                </m:sSubSupPr>
                                <m:e>
                                  <m:r>
                                    <a:rPr lang="es-MX" smtClean="0">
                                      <a:latin typeface="Cambria Math" panose="02040503050406030204" pitchFamily="18" charset="0"/>
                                    </a:rPr>
                                    <m:t>𝑦</m:t>
                                  </m:r>
                                </m:e>
                                <m:sub>
                                  <m:r>
                                    <a:rPr lang="es-MX" smtClean="0">
                                      <a:latin typeface="Cambria Math" panose="02040503050406030204" pitchFamily="18" charset="0"/>
                                    </a:rPr>
                                    <m:t>𝑖𝑗</m:t>
                                  </m:r>
                                </m:sub>
                                <m:sup>
                                  <m:r>
                                    <a:rPr lang="es-MX" smtClean="0">
                                      <a:latin typeface="Cambria Math" panose="02040503050406030204" pitchFamily="18" charset="0"/>
                                    </a:rPr>
                                    <m:t>𝑐</m:t>
                                  </m:r>
                                </m:sup>
                              </m:sSubSup>
                            </m:e>
                          </m:d>
                        </m:num>
                        <m:den>
                          <m:r>
                            <a:rPr lang="es-MX" smtClean="0">
                              <a:latin typeface="Cambria Math" panose="02040503050406030204" pitchFamily="18" charset="0"/>
                            </a:rPr>
                            <m:t>𝑃</m:t>
                          </m:r>
                          <m:d>
                            <m:dPr>
                              <m:ctrlPr>
                                <a:rPr lang="en-US" i="1">
                                  <a:latin typeface="Cambria Math" panose="02040503050406030204" pitchFamily="18" charset="0"/>
                                </a:rPr>
                              </m:ctrlPr>
                            </m:dPr>
                            <m:e>
                              <m:r>
                                <a:rPr lang="es-MX" smtClean="0">
                                  <a:latin typeface="Cambria Math" panose="02040503050406030204" pitchFamily="18" charset="0"/>
                                </a:rPr>
                                <m:t>𝑌</m:t>
                              </m:r>
                              <m:r>
                                <a:rPr lang="es-MX" smtClean="0">
                                  <a:latin typeface="Cambria Math" panose="02040503050406030204" pitchFamily="18" charset="0"/>
                                </a:rPr>
                                <m:t>=0</m:t>
                              </m:r>
                            </m:e>
                            <m:e>
                              <m:sSubSup>
                                <m:sSubSupPr>
                                  <m:ctrlPr>
                                    <a:rPr lang="en-US" i="1">
                                      <a:latin typeface="Cambria Math" panose="02040503050406030204" pitchFamily="18" charset="0"/>
                                    </a:rPr>
                                  </m:ctrlPr>
                                </m:sSubSupPr>
                                <m:e>
                                  <m:r>
                                    <a:rPr lang="es-MX" smtClean="0">
                                      <a:latin typeface="Cambria Math" panose="02040503050406030204" pitchFamily="18" charset="0"/>
                                    </a:rPr>
                                    <m:t>𝑦</m:t>
                                  </m:r>
                                </m:e>
                                <m:sub>
                                  <m:r>
                                    <a:rPr lang="es-MX" smtClean="0">
                                      <a:latin typeface="Cambria Math" panose="02040503050406030204" pitchFamily="18" charset="0"/>
                                    </a:rPr>
                                    <m:t>𝑖𝑗</m:t>
                                  </m:r>
                                </m:sub>
                                <m:sup>
                                  <m:r>
                                    <a:rPr lang="es-MX" smtClean="0">
                                      <a:latin typeface="Cambria Math" panose="02040503050406030204" pitchFamily="18" charset="0"/>
                                    </a:rPr>
                                    <m:t>𝑐</m:t>
                                  </m:r>
                                </m:sup>
                              </m:sSubSup>
                            </m:e>
                          </m:d>
                        </m:den>
                      </m:f>
                      <m:r>
                        <a:rPr lang="es-MX" smtClean="0">
                          <a:latin typeface="Cambria Math" panose="02040503050406030204" pitchFamily="18" charset="0"/>
                        </a:rPr>
                        <m:t>=</m:t>
                      </m:r>
                      <m:sSup>
                        <m:sSupPr>
                          <m:ctrlPr>
                            <a:rPr lang="en-US" i="1">
                              <a:latin typeface="Cambria Math" panose="02040503050406030204" pitchFamily="18" charset="0"/>
                            </a:rPr>
                          </m:ctrlPr>
                        </m:sSupPr>
                        <m:e>
                          <m:r>
                            <m:rPr>
                              <m:sty m:val="p"/>
                            </m:rPr>
                            <a:rPr lang="es-MX" smtClean="0">
                              <a:latin typeface="Cambria Math" panose="02040503050406030204" pitchFamily="18" charset="0"/>
                            </a:rPr>
                            <m:t>θ</m:t>
                          </m:r>
                        </m:e>
                        <m:sup>
                          <m:r>
                            <a:rPr lang="es-MX" smtClean="0">
                              <a:latin typeface="Cambria Math" panose="02040503050406030204" pitchFamily="18" charset="0"/>
                            </a:rPr>
                            <m:t>′</m:t>
                          </m:r>
                        </m:sup>
                      </m:sSup>
                      <m:r>
                        <m:rPr>
                          <m:sty m:val="p"/>
                        </m:rPr>
                        <a:rPr lang="es-MX" smtClean="0">
                          <a:latin typeface="Cambria Math" panose="02040503050406030204" pitchFamily="18" charset="0"/>
                        </a:rPr>
                        <m:t>δ</m:t>
                      </m:r>
                      <m:sSub>
                        <m:sSubPr>
                          <m:ctrlPr>
                            <a:rPr lang="en-US" i="1">
                              <a:latin typeface="Cambria Math" panose="02040503050406030204" pitchFamily="18" charset="0"/>
                            </a:rPr>
                          </m:ctrlPr>
                        </m:sSubPr>
                        <m:e>
                          <m:d>
                            <m:dPr>
                              <m:ctrlPr>
                                <a:rPr lang="en-US" i="1">
                                  <a:latin typeface="Cambria Math" panose="02040503050406030204" pitchFamily="18" charset="0"/>
                                </a:rPr>
                              </m:ctrlPr>
                            </m:dPr>
                            <m:e>
                              <m:r>
                                <a:rPr lang="es-MX" smtClean="0">
                                  <a:latin typeface="Cambria Math" panose="02040503050406030204" pitchFamily="18" charset="0"/>
                                </a:rPr>
                                <m:t>𝑔</m:t>
                              </m:r>
                              <m:d>
                                <m:dPr>
                                  <m:ctrlPr>
                                    <a:rPr lang="en-US" i="1">
                                      <a:latin typeface="Cambria Math" panose="02040503050406030204" pitchFamily="18" charset="0"/>
                                    </a:rPr>
                                  </m:ctrlPr>
                                </m:dPr>
                                <m:e>
                                  <m:r>
                                    <a:rPr lang="es-MX" smtClean="0">
                                      <a:latin typeface="Cambria Math" panose="02040503050406030204" pitchFamily="18" charset="0"/>
                                    </a:rPr>
                                    <m:t>𝑦</m:t>
                                  </m:r>
                                </m:e>
                              </m:d>
                            </m:e>
                          </m:d>
                        </m:e>
                        <m:sub>
                          <m:r>
                            <a:rPr lang="es-MX" smtClean="0">
                              <a:latin typeface="Cambria Math" panose="02040503050406030204" pitchFamily="18" charset="0"/>
                            </a:rPr>
                            <m:t>𝑖𝑗</m:t>
                          </m:r>
                        </m:sub>
                      </m:sSub>
                    </m:oMath>
                  </m:oMathPara>
                </a14:m>
                <a:endParaRPr lang="en-US" dirty="0"/>
              </a:p>
              <a:p>
                <a:endParaRPr lang="en-US" dirty="0"/>
              </a:p>
              <a:p>
                <a:pPr algn="l"/>
                <a14:m>
                  <m:oMath xmlns:m="http://schemas.openxmlformats.org/officeDocument/2006/math">
                    <m:sSub>
                      <m:sSubPr>
                        <m:ctrlPr>
                          <a:rPr lang="en-US" sz="1400" b="0" i="1">
                            <a:latin typeface="Cambria Math" panose="02040503050406030204" pitchFamily="18" charset="0"/>
                          </a:rPr>
                        </m:ctrlPr>
                      </m:sSubPr>
                      <m:e>
                        <m:r>
                          <a:rPr lang="es-MX" sz="1400" b="0" i="1" smtClean="0">
                            <a:latin typeface="Cambria Math" panose="02040503050406030204" pitchFamily="18" charset="0"/>
                          </a:rPr>
                          <m:t>𝑌</m:t>
                        </m:r>
                      </m:e>
                      <m:sub>
                        <m:r>
                          <a:rPr lang="es-MX" sz="1400" b="0" i="1" smtClean="0">
                            <a:latin typeface="Cambria Math" panose="02040503050406030204" pitchFamily="18" charset="0"/>
                          </a:rPr>
                          <m:t>𝑖𝑗</m:t>
                        </m:r>
                      </m:sub>
                    </m:sSub>
                    <m:r>
                      <a:rPr lang="es-MX" sz="1400" b="0" i="1" smtClean="0">
                        <a:latin typeface="Cambria Math" panose="02040503050406030204" pitchFamily="18" charset="0"/>
                      </a:rPr>
                      <m:t> </m:t>
                    </m:r>
                  </m:oMath>
                </a14:m>
                <a:r>
                  <a:rPr lang="en-US" sz="1400" b="0" dirty="0"/>
                  <a:t>is the random variable for the state of the actor pair </a:t>
                </a:r>
                <a:r>
                  <a:rPr lang="en-US" sz="1400" b="0" dirty="0" err="1"/>
                  <a:t>i,j</a:t>
                </a:r>
                <a:endParaRPr lang="en-US" sz="1400" b="0" dirty="0"/>
              </a:p>
              <a:p>
                <a:pPr algn="l"/>
                <a14:m>
                  <m:oMath xmlns:m="http://schemas.openxmlformats.org/officeDocument/2006/math">
                    <m:sSubSup>
                      <m:sSubSupPr>
                        <m:ctrlPr>
                          <a:rPr lang="en-US" sz="1400" b="0" i="1">
                            <a:latin typeface="Cambria Math" panose="02040503050406030204" pitchFamily="18" charset="0"/>
                          </a:rPr>
                        </m:ctrlPr>
                      </m:sSubSupPr>
                      <m:e>
                        <m:r>
                          <a:rPr lang="es-MX" sz="1400" b="0" i="1" smtClean="0">
                            <a:latin typeface="Cambria Math" panose="02040503050406030204" pitchFamily="18" charset="0"/>
                          </a:rPr>
                          <m:t>𝑦</m:t>
                        </m:r>
                      </m:e>
                      <m:sub>
                        <m:r>
                          <a:rPr lang="es-MX" sz="1400" b="0" i="1" smtClean="0">
                            <a:latin typeface="Cambria Math" panose="02040503050406030204" pitchFamily="18" charset="0"/>
                          </a:rPr>
                          <m:t>𝑖𝑗</m:t>
                        </m:r>
                      </m:sub>
                      <m:sup>
                        <m:r>
                          <a:rPr lang="es-MX" sz="1400" b="0" i="1" smtClean="0">
                            <a:latin typeface="Cambria Math" panose="02040503050406030204" pitchFamily="18" charset="0"/>
                          </a:rPr>
                          <m:t>𝑐</m:t>
                        </m:r>
                      </m:sup>
                    </m:sSubSup>
                    <m:r>
                      <a:rPr lang="es-MX" sz="1400" b="0" smtClean="0">
                        <a:latin typeface="Cambria Math" panose="02040503050406030204" pitchFamily="18" charset="0"/>
                      </a:rPr>
                      <m:t> </m:t>
                    </m:r>
                  </m:oMath>
                </a14:m>
                <a:r>
                  <a:rPr lang="en-US" sz="1400" b="0" dirty="0"/>
                  <a:t>Is the compliment for </a:t>
                </a:r>
                <a14:m>
                  <m:oMath xmlns:m="http://schemas.openxmlformats.org/officeDocument/2006/math">
                    <m:sSub>
                      <m:sSubPr>
                        <m:ctrlPr>
                          <a:rPr lang="en-US" sz="1400" b="0" i="1">
                            <a:latin typeface="Cambria Math" panose="02040503050406030204" pitchFamily="18" charset="0"/>
                          </a:rPr>
                        </m:ctrlPr>
                      </m:sSubPr>
                      <m:e>
                        <m:r>
                          <m:rPr>
                            <m:sty m:val="p"/>
                          </m:rPr>
                          <a:rPr lang="en-US" sz="1400" b="0" i="1">
                            <a:latin typeface="Cambria Math" panose="02040503050406030204" pitchFamily="18" charset="0"/>
                          </a:rPr>
                          <m:t>y</m:t>
                        </m:r>
                      </m:e>
                      <m:sub>
                        <m:r>
                          <m:rPr>
                            <m:sty m:val="p"/>
                          </m:rPr>
                          <a:rPr lang="en-US" sz="1400" b="0" i="1">
                            <a:latin typeface="Cambria Math" panose="02040503050406030204" pitchFamily="18" charset="0"/>
                          </a:rPr>
                          <m:t>ij</m:t>
                        </m:r>
                      </m:sub>
                    </m:sSub>
                  </m:oMath>
                </a14:m>
                <a:r>
                  <a:rPr lang="en-US" sz="1400" b="0" dirty="0"/>
                  <a:t> (All the dyads in the network other than </a:t>
                </a:r>
                <a14:m>
                  <m:oMath xmlns:m="http://schemas.openxmlformats.org/officeDocument/2006/math">
                    <m:sSub>
                      <m:sSubPr>
                        <m:ctrlPr>
                          <a:rPr lang="en-US" sz="1400" b="0" i="1">
                            <a:latin typeface="Cambria Math" panose="02040503050406030204" pitchFamily="18" charset="0"/>
                          </a:rPr>
                        </m:ctrlPr>
                      </m:sSubPr>
                      <m:e>
                        <m:r>
                          <a:rPr lang="en-US" sz="1400" b="0" i="1">
                            <a:latin typeface="Cambria Math" panose="02040503050406030204" pitchFamily="18" charset="0"/>
                          </a:rPr>
                          <m:t>𝑦</m:t>
                        </m:r>
                      </m:e>
                      <m:sub>
                        <m:r>
                          <a:rPr lang="en-US" sz="1400" b="0" i="1">
                            <a:latin typeface="Cambria Math" panose="02040503050406030204" pitchFamily="18" charset="0"/>
                          </a:rPr>
                          <m:t>𝑖𝑗</m:t>
                        </m:r>
                      </m:sub>
                    </m:sSub>
                  </m:oMath>
                </a14:m>
                <a:r>
                  <a:rPr lang="en-US" sz="1400" b="0" dirty="0"/>
                  <a:t>)</a:t>
                </a:r>
              </a:p>
              <a:p>
                <a:pPr algn="l"/>
                <a14:m>
                  <m:oMath xmlns:m="http://schemas.openxmlformats.org/officeDocument/2006/math">
                    <m:r>
                      <a:rPr lang="es-MX" sz="1400" b="0" i="1" smtClean="0">
                        <a:latin typeface="Cambria Math" panose="02040503050406030204" pitchFamily="18" charset="0"/>
                      </a:rPr>
                      <m:t>𝛿</m:t>
                    </m:r>
                    <m:sSub>
                      <m:sSubPr>
                        <m:ctrlPr>
                          <a:rPr lang="en-US" sz="1400" b="0" i="1">
                            <a:latin typeface="Cambria Math" panose="02040503050406030204" pitchFamily="18" charset="0"/>
                          </a:rPr>
                        </m:ctrlPr>
                      </m:sSubPr>
                      <m:e>
                        <m:d>
                          <m:dPr>
                            <m:ctrlPr>
                              <a:rPr lang="en-US" sz="1400" b="0" i="1">
                                <a:latin typeface="Cambria Math" panose="02040503050406030204" pitchFamily="18" charset="0"/>
                              </a:rPr>
                            </m:ctrlPr>
                          </m:dPr>
                          <m:e>
                            <m:r>
                              <a:rPr lang="es-MX" sz="1400" b="0" i="1" smtClean="0">
                                <a:latin typeface="Cambria Math" panose="02040503050406030204" pitchFamily="18" charset="0"/>
                              </a:rPr>
                              <m:t>𝑔</m:t>
                            </m:r>
                            <m:d>
                              <m:dPr>
                                <m:ctrlPr>
                                  <a:rPr lang="en-US" sz="1400" b="0" i="1">
                                    <a:latin typeface="Cambria Math" panose="02040503050406030204" pitchFamily="18" charset="0"/>
                                  </a:rPr>
                                </m:ctrlPr>
                              </m:dPr>
                              <m:e>
                                <m:r>
                                  <a:rPr lang="es-MX" sz="1400" b="0" i="1" smtClean="0">
                                    <a:latin typeface="Cambria Math" panose="02040503050406030204" pitchFamily="18" charset="0"/>
                                  </a:rPr>
                                  <m:t>𝑦</m:t>
                                </m:r>
                              </m:e>
                            </m:d>
                          </m:e>
                        </m:d>
                      </m:e>
                      <m:sub>
                        <m:r>
                          <a:rPr lang="es-MX" sz="1400" b="0" i="1" smtClean="0">
                            <a:latin typeface="Cambria Math" panose="02040503050406030204" pitchFamily="18" charset="0"/>
                          </a:rPr>
                          <m:t>𝑖𝑗</m:t>
                        </m:r>
                      </m:sub>
                    </m:sSub>
                  </m:oMath>
                </a14:m>
                <a:r>
                  <a:rPr lang="en-US" sz="1400" b="0" dirty="0"/>
                  <a:t>equals </a:t>
                </a:r>
                <a14:m>
                  <m:oMath xmlns:m="http://schemas.openxmlformats.org/officeDocument/2006/math">
                    <m:r>
                      <a:rPr lang="en-US" sz="1400" b="0" i="1">
                        <a:latin typeface="Cambria Math" panose="02040503050406030204" pitchFamily="18" charset="0"/>
                      </a:rPr>
                      <m:t>𝑔</m:t>
                    </m:r>
                    <m:d>
                      <m:dPr>
                        <m:ctrlPr>
                          <a:rPr lang="en-US" sz="1400" b="0" i="1">
                            <a:latin typeface="Cambria Math" panose="02040503050406030204" pitchFamily="18" charset="0"/>
                          </a:rPr>
                        </m:ctrlPr>
                      </m:dPr>
                      <m:e>
                        <m:sSubSup>
                          <m:sSubSupPr>
                            <m:ctrlPr>
                              <a:rPr lang="en-US" sz="1400" b="0" i="1">
                                <a:latin typeface="Cambria Math" panose="02040503050406030204" pitchFamily="18" charset="0"/>
                              </a:rPr>
                            </m:ctrlPr>
                          </m:sSubSupPr>
                          <m:e>
                            <m:r>
                              <a:rPr lang="en-US" sz="1400" b="0" i="1">
                                <a:latin typeface="Cambria Math" panose="02040503050406030204" pitchFamily="18" charset="0"/>
                              </a:rPr>
                              <m:t>𝑦</m:t>
                            </m:r>
                          </m:e>
                          <m:sub>
                            <m:r>
                              <a:rPr lang="en-US" sz="1400" b="0" i="1">
                                <a:latin typeface="Cambria Math" panose="02040503050406030204" pitchFamily="18" charset="0"/>
                              </a:rPr>
                              <m:t>𝑖𝑗</m:t>
                            </m:r>
                          </m:sub>
                          <m:sup>
                            <m:r>
                              <a:rPr lang="en-US" sz="1400" b="0" i="1">
                                <a:latin typeface="Cambria Math" panose="02040503050406030204" pitchFamily="18" charset="0"/>
                              </a:rPr>
                              <m:t>+</m:t>
                            </m:r>
                          </m:sup>
                        </m:sSubSup>
                      </m:e>
                    </m:d>
                    <m:r>
                      <a:rPr lang="en-US" sz="1400" b="0" i="1">
                        <a:latin typeface="Cambria Math" panose="02040503050406030204" pitchFamily="18" charset="0"/>
                      </a:rPr>
                      <m:t>−</m:t>
                    </m:r>
                    <m:r>
                      <a:rPr lang="en-US" sz="1400" b="0" i="1">
                        <a:latin typeface="Cambria Math" panose="02040503050406030204" pitchFamily="18" charset="0"/>
                      </a:rPr>
                      <m:t>𝑔</m:t>
                    </m:r>
                    <m:d>
                      <m:dPr>
                        <m:ctrlPr>
                          <a:rPr lang="en-US" sz="1400" b="0" i="1">
                            <a:latin typeface="Cambria Math" panose="02040503050406030204" pitchFamily="18" charset="0"/>
                          </a:rPr>
                        </m:ctrlPr>
                      </m:dPr>
                      <m:e>
                        <m:sSubSup>
                          <m:sSubSupPr>
                            <m:ctrlPr>
                              <a:rPr lang="en-US" sz="1400" b="0" i="1">
                                <a:latin typeface="Cambria Math" panose="02040503050406030204" pitchFamily="18" charset="0"/>
                              </a:rPr>
                            </m:ctrlPr>
                          </m:sSubSupPr>
                          <m:e>
                            <m:r>
                              <a:rPr lang="en-US" sz="1400" b="0" i="1">
                                <a:latin typeface="Cambria Math" panose="02040503050406030204" pitchFamily="18" charset="0"/>
                              </a:rPr>
                              <m:t>𝑦</m:t>
                            </m:r>
                          </m:e>
                          <m:sub>
                            <m:r>
                              <a:rPr lang="en-US" sz="1400" b="0" i="1">
                                <a:latin typeface="Cambria Math" panose="02040503050406030204" pitchFamily="18" charset="0"/>
                              </a:rPr>
                              <m:t>𝑖𝑗</m:t>
                            </m:r>
                          </m:sub>
                          <m:sup>
                            <m:r>
                              <a:rPr lang="en-US" sz="1400" b="0" i="1">
                                <a:latin typeface="Cambria Math" panose="02040503050406030204" pitchFamily="18" charset="0"/>
                              </a:rPr>
                              <m:t>−</m:t>
                            </m:r>
                          </m:sup>
                        </m:sSubSup>
                      </m:e>
                    </m:d>
                  </m:oMath>
                </a14:m>
                <a:r>
                  <a:rPr lang="en-US" sz="1400" b="0" dirty="0"/>
                  <a:t>, where:</a:t>
                </a:r>
              </a:p>
              <a:p>
                <a:pPr algn="l"/>
                <a14:m>
                  <m:oMath xmlns:m="http://schemas.openxmlformats.org/officeDocument/2006/math">
                    <m:r>
                      <a:rPr lang="en-US" sz="1400" b="0" i="1">
                        <a:latin typeface="Cambria Math" panose="02040503050406030204" pitchFamily="18" charset="0"/>
                      </a:rPr>
                      <m:t>𝑔</m:t>
                    </m:r>
                    <m:d>
                      <m:dPr>
                        <m:ctrlPr>
                          <a:rPr lang="en-US" sz="1400" b="0" i="1">
                            <a:latin typeface="Cambria Math" panose="02040503050406030204" pitchFamily="18" charset="0"/>
                          </a:rPr>
                        </m:ctrlPr>
                      </m:dPr>
                      <m:e>
                        <m:sSubSup>
                          <m:sSubSupPr>
                            <m:ctrlPr>
                              <a:rPr lang="en-US" sz="1400" b="0" i="1">
                                <a:latin typeface="Cambria Math" panose="02040503050406030204" pitchFamily="18" charset="0"/>
                              </a:rPr>
                            </m:ctrlPr>
                          </m:sSubSupPr>
                          <m:e>
                            <m:r>
                              <a:rPr lang="en-US" sz="1400" b="0" i="1">
                                <a:latin typeface="Cambria Math" panose="02040503050406030204" pitchFamily="18" charset="0"/>
                              </a:rPr>
                              <m:t>𝑦</m:t>
                            </m:r>
                          </m:e>
                          <m:sub>
                            <m:r>
                              <a:rPr lang="en-US" sz="1400" b="0" i="1">
                                <a:latin typeface="Cambria Math" panose="02040503050406030204" pitchFamily="18" charset="0"/>
                              </a:rPr>
                              <m:t>𝑖𝑗</m:t>
                            </m:r>
                          </m:sub>
                          <m:sup>
                            <m:r>
                              <a:rPr lang="en-US" sz="1400" b="0" i="1">
                                <a:latin typeface="Cambria Math" panose="02040503050406030204" pitchFamily="18" charset="0"/>
                              </a:rPr>
                              <m:t>+</m:t>
                            </m:r>
                          </m:sup>
                        </m:sSubSup>
                      </m:e>
                    </m:d>
                  </m:oMath>
                </a14:m>
                <a:r>
                  <a:rPr lang="en-US" sz="1400" b="0" dirty="0"/>
                  <a:t> is defined as </a:t>
                </a:r>
                <a14:m>
                  <m:oMath xmlns:m="http://schemas.openxmlformats.org/officeDocument/2006/math">
                    <m:sSubSup>
                      <m:sSubSupPr>
                        <m:ctrlPr>
                          <a:rPr lang="en-US" sz="1400" b="0" i="1">
                            <a:latin typeface="Cambria Math" panose="02040503050406030204" pitchFamily="18" charset="0"/>
                          </a:rPr>
                        </m:ctrlPr>
                      </m:sSubSupPr>
                      <m:e>
                        <m:r>
                          <m:rPr>
                            <m:sty m:val="p"/>
                          </m:rPr>
                          <a:rPr lang="en-US" sz="1400" b="0" i="1">
                            <a:latin typeface="Cambria Math" panose="02040503050406030204" pitchFamily="18" charset="0"/>
                          </a:rPr>
                          <m:t>y</m:t>
                        </m:r>
                      </m:e>
                      <m:sub>
                        <m:r>
                          <m:rPr>
                            <m:sty m:val="p"/>
                          </m:rPr>
                          <a:rPr lang="en-US" sz="1400" b="0" i="1">
                            <a:latin typeface="Cambria Math" panose="02040503050406030204" pitchFamily="18" charset="0"/>
                          </a:rPr>
                          <m:t>ij</m:t>
                        </m:r>
                      </m:sub>
                      <m:sup>
                        <m:r>
                          <m:rPr>
                            <m:sty m:val="p"/>
                          </m:rPr>
                          <a:rPr lang="en-US" sz="1400" b="0" i="1">
                            <a:latin typeface="Cambria Math" panose="02040503050406030204" pitchFamily="18" charset="0"/>
                          </a:rPr>
                          <m:t>c</m:t>
                        </m:r>
                      </m:sup>
                    </m:sSubSup>
                  </m:oMath>
                </a14:m>
                <a:r>
                  <a:rPr lang="en-US" sz="1400" b="0" dirty="0"/>
                  <a:t> along with </a:t>
                </a:r>
                <a14:m>
                  <m:oMath xmlns:m="http://schemas.openxmlformats.org/officeDocument/2006/math">
                    <m:sSub>
                      <m:sSubPr>
                        <m:ctrlPr>
                          <a:rPr lang="en-US" sz="1400" b="0" i="1">
                            <a:latin typeface="Cambria Math" panose="02040503050406030204" pitchFamily="18" charset="0"/>
                          </a:rPr>
                        </m:ctrlPr>
                      </m:sSubPr>
                      <m:e>
                        <m:r>
                          <m:rPr>
                            <m:sty m:val="p"/>
                          </m:rPr>
                          <a:rPr lang="en-US" sz="1400" b="0" i="1">
                            <a:latin typeface="Cambria Math" panose="02040503050406030204" pitchFamily="18" charset="0"/>
                          </a:rPr>
                          <m:t>y</m:t>
                        </m:r>
                      </m:e>
                      <m:sub>
                        <m:r>
                          <m:rPr>
                            <m:sty m:val="p"/>
                          </m:rPr>
                          <a:rPr lang="en-US" sz="1400" b="0" i="1">
                            <a:latin typeface="Cambria Math" panose="02040503050406030204" pitchFamily="18" charset="0"/>
                          </a:rPr>
                          <m:t>ij</m:t>
                        </m:r>
                      </m:sub>
                    </m:sSub>
                  </m:oMath>
                </a14:m>
                <a:r>
                  <a:rPr lang="en-US" sz="1400" b="0" dirty="0"/>
                  <a:t> set to 1</a:t>
                </a:r>
              </a:p>
              <a:p>
                <a:pPr algn="l"/>
                <a14:m>
                  <m:oMath xmlns:m="http://schemas.openxmlformats.org/officeDocument/2006/math">
                    <m:r>
                      <a:rPr lang="en-US" sz="1400" b="0" i="1">
                        <a:latin typeface="Cambria Math" panose="02040503050406030204" pitchFamily="18" charset="0"/>
                      </a:rPr>
                      <m:t>𝑔</m:t>
                    </m:r>
                    <m:d>
                      <m:dPr>
                        <m:ctrlPr>
                          <a:rPr lang="en-US" sz="1400" b="0" i="1">
                            <a:latin typeface="Cambria Math" panose="02040503050406030204" pitchFamily="18" charset="0"/>
                          </a:rPr>
                        </m:ctrlPr>
                      </m:dPr>
                      <m:e>
                        <m:sSubSup>
                          <m:sSubSupPr>
                            <m:ctrlPr>
                              <a:rPr lang="en-US" sz="1400" b="0" i="1">
                                <a:latin typeface="Cambria Math" panose="02040503050406030204" pitchFamily="18" charset="0"/>
                              </a:rPr>
                            </m:ctrlPr>
                          </m:sSubSupPr>
                          <m:e>
                            <m:r>
                              <a:rPr lang="en-US" sz="1400" b="0" i="1">
                                <a:latin typeface="Cambria Math" panose="02040503050406030204" pitchFamily="18" charset="0"/>
                              </a:rPr>
                              <m:t>𝑦</m:t>
                            </m:r>
                          </m:e>
                          <m:sub>
                            <m:r>
                              <a:rPr lang="en-US" sz="1400" b="0" i="1">
                                <a:latin typeface="Cambria Math" panose="02040503050406030204" pitchFamily="18" charset="0"/>
                              </a:rPr>
                              <m:t>𝑖𝑗</m:t>
                            </m:r>
                          </m:sub>
                          <m:sup>
                            <m:r>
                              <a:rPr lang="en-US" sz="1400" b="0" i="1">
                                <a:latin typeface="Cambria Math" panose="02040503050406030204" pitchFamily="18" charset="0"/>
                              </a:rPr>
                              <m:t>−</m:t>
                            </m:r>
                          </m:sup>
                        </m:sSubSup>
                      </m:e>
                    </m:d>
                  </m:oMath>
                </a14:m>
                <a:r>
                  <a:rPr lang="en-US" sz="1400" b="0" dirty="0"/>
                  <a:t> is defined as </a:t>
                </a:r>
                <a14:m>
                  <m:oMath xmlns:m="http://schemas.openxmlformats.org/officeDocument/2006/math">
                    <m:sSubSup>
                      <m:sSubSupPr>
                        <m:ctrlPr>
                          <a:rPr lang="en-US" sz="1400" b="0" i="1">
                            <a:latin typeface="Cambria Math" panose="02040503050406030204" pitchFamily="18" charset="0"/>
                          </a:rPr>
                        </m:ctrlPr>
                      </m:sSubSupPr>
                      <m:e>
                        <m:r>
                          <a:rPr lang="en-US" sz="1400" b="0" i="1">
                            <a:latin typeface="Cambria Math" panose="02040503050406030204" pitchFamily="18" charset="0"/>
                          </a:rPr>
                          <m:t>𝑦</m:t>
                        </m:r>
                      </m:e>
                      <m:sub>
                        <m:r>
                          <a:rPr lang="en-US" sz="1400" b="0" i="1">
                            <a:latin typeface="Cambria Math" panose="02040503050406030204" pitchFamily="18" charset="0"/>
                          </a:rPr>
                          <m:t>𝑖𝑗</m:t>
                        </m:r>
                      </m:sub>
                      <m:sup>
                        <m:r>
                          <a:rPr lang="en-US" sz="1400" b="0" i="1">
                            <a:latin typeface="Cambria Math" panose="02040503050406030204" pitchFamily="18" charset="0"/>
                          </a:rPr>
                          <m:t>𝑐</m:t>
                        </m:r>
                      </m:sup>
                    </m:sSubSup>
                  </m:oMath>
                </a14:m>
                <a:r>
                  <a:rPr lang="en-US" sz="1400" b="0" i="1" dirty="0"/>
                  <a:t> </a:t>
                </a:r>
                <a:r>
                  <a:rPr lang="en-US" sz="1400" b="0" dirty="0"/>
                  <a:t>along with </a:t>
                </a:r>
                <a14:m>
                  <m:oMath xmlns:m="http://schemas.openxmlformats.org/officeDocument/2006/math">
                    <m:sSub>
                      <m:sSubPr>
                        <m:ctrlPr>
                          <a:rPr lang="en-US" sz="1400" b="0" i="1">
                            <a:latin typeface="Cambria Math" panose="02040503050406030204" pitchFamily="18" charset="0"/>
                          </a:rPr>
                        </m:ctrlPr>
                      </m:sSubPr>
                      <m:e>
                        <m:r>
                          <a:rPr lang="en-US" sz="1400" b="0" i="1">
                            <a:latin typeface="Cambria Math" panose="02040503050406030204" pitchFamily="18" charset="0"/>
                          </a:rPr>
                          <m:t>𝑦</m:t>
                        </m:r>
                      </m:e>
                      <m:sub>
                        <m:r>
                          <a:rPr lang="en-US" sz="1400" b="0" i="1">
                            <a:latin typeface="Cambria Math" panose="02040503050406030204" pitchFamily="18" charset="0"/>
                          </a:rPr>
                          <m:t>𝑖𝑗</m:t>
                        </m:r>
                      </m:sub>
                    </m:sSub>
                  </m:oMath>
                </a14:m>
                <a:r>
                  <a:rPr lang="en-US" sz="1400" b="0" i="1" dirty="0"/>
                  <a:t> </a:t>
                </a:r>
                <a:r>
                  <a:rPr lang="en-US" sz="1400" b="0" dirty="0"/>
                  <a:t>set to 0</a:t>
                </a:r>
              </a:p>
              <a:p>
                <a:pPr algn="l"/>
                <a14:m>
                  <m:oMath xmlns:m="http://schemas.openxmlformats.org/officeDocument/2006/math">
                    <m:r>
                      <a:rPr lang="en-US" sz="1400" b="0" i="1">
                        <a:latin typeface="Cambria Math" panose="02040503050406030204" pitchFamily="18" charset="0"/>
                      </a:rPr>
                      <m:t>𝑔</m:t>
                    </m:r>
                    <m:d>
                      <m:dPr>
                        <m:ctrlPr>
                          <a:rPr lang="en-US" sz="1400" b="0" i="1">
                            <a:latin typeface="Cambria Math" panose="02040503050406030204" pitchFamily="18" charset="0"/>
                          </a:rPr>
                        </m:ctrlPr>
                      </m:dPr>
                      <m:e>
                        <m:r>
                          <a:rPr lang="en-US" sz="1400" b="0" i="1">
                            <a:latin typeface="Cambria Math" panose="02040503050406030204" pitchFamily="18" charset="0"/>
                          </a:rPr>
                          <m:t>𝑦</m:t>
                        </m:r>
                      </m:e>
                    </m:d>
                  </m:oMath>
                </a14:m>
                <a:r>
                  <a:rPr lang="en-US" sz="1400" b="0" dirty="0"/>
                  <a:t>is the statistic of the model and </a:t>
                </a:r>
                <a14:m>
                  <m:oMath xmlns:m="http://schemas.openxmlformats.org/officeDocument/2006/math">
                    <m:r>
                      <a:rPr lang="en-US" sz="1400" b="0" i="1">
                        <a:latin typeface="Cambria Math" panose="02040503050406030204" pitchFamily="18" charset="0"/>
                      </a:rPr>
                      <m:t>𝛿</m:t>
                    </m:r>
                    <m:d>
                      <m:dPr>
                        <m:ctrlPr>
                          <a:rPr lang="en-US" sz="1400" b="0" i="1">
                            <a:latin typeface="Cambria Math" panose="02040503050406030204" pitchFamily="18" charset="0"/>
                          </a:rPr>
                        </m:ctrlPr>
                      </m:dPr>
                      <m:e>
                        <m:r>
                          <a:rPr lang="en-US" sz="1400" b="0" i="1">
                            <a:latin typeface="Cambria Math" panose="02040503050406030204" pitchFamily="18" charset="0"/>
                          </a:rPr>
                          <m:t>𝑔</m:t>
                        </m:r>
                        <m:d>
                          <m:dPr>
                            <m:ctrlPr>
                              <a:rPr lang="en-US" sz="1400" b="0" i="1">
                                <a:latin typeface="Cambria Math" panose="02040503050406030204" pitchFamily="18" charset="0"/>
                              </a:rPr>
                            </m:ctrlPr>
                          </m:dPr>
                          <m:e>
                            <m:r>
                              <a:rPr lang="en-US" sz="1400" b="0" i="1">
                                <a:latin typeface="Cambria Math" panose="02040503050406030204" pitchFamily="18" charset="0"/>
                              </a:rPr>
                              <m:t>𝑦</m:t>
                            </m:r>
                          </m:e>
                        </m:d>
                      </m:e>
                    </m:d>
                  </m:oMath>
                </a14:m>
                <a:r>
                  <a:rPr lang="en-US" sz="1400" b="0" i="1" dirty="0"/>
                  <a:t> </a:t>
                </a:r>
                <a:r>
                  <a:rPr lang="en-US" sz="1400" b="0" dirty="0"/>
                  <a:t>the change statistics for actor pair </a:t>
                </a:r>
                <a14:m>
                  <m:oMath xmlns:m="http://schemas.openxmlformats.org/officeDocument/2006/math">
                    <m:sSub>
                      <m:sSubPr>
                        <m:ctrlPr>
                          <a:rPr lang="en-US" sz="1400" b="0" i="1">
                            <a:latin typeface="Cambria Math" panose="02040503050406030204" pitchFamily="18" charset="0"/>
                          </a:rPr>
                        </m:ctrlPr>
                      </m:sSubPr>
                      <m:e>
                        <m:r>
                          <a:rPr lang="en-US" sz="1400" b="0" i="1">
                            <a:latin typeface="Cambria Math" panose="02040503050406030204" pitchFamily="18" charset="0"/>
                          </a:rPr>
                          <m:t>𝑦</m:t>
                        </m:r>
                      </m:e>
                      <m:sub>
                        <m:r>
                          <a:rPr lang="en-US" sz="1400" b="0" i="1">
                            <a:latin typeface="Cambria Math" panose="02040503050406030204" pitchFamily="18" charset="0"/>
                          </a:rPr>
                          <m:t>𝑖𝑗</m:t>
                        </m:r>
                      </m:sub>
                    </m:sSub>
                  </m:oMath>
                </a14:m>
                <a:endParaRPr lang="en-US" sz="1400" b="0" i="1" dirty="0"/>
              </a:p>
              <a:p>
                <a:endParaRPr lang="en-US" dirty="0"/>
              </a:p>
            </p:txBody>
          </p:sp>
        </mc:Choice>
        <mc:Fallback xmlns="">
          <p:sp>
            <p:nvSpPr>
              <p:cNvPr id="8" name="TextBox 7">
                <a:extLst>
                  <a:ext uri="{FF2B5EF4-FFF2-40B4-BE49-F238E27FC236}">
                    <a16:creationId xmlns:a16="http://schemas.microsoft.com/office/drawing/2014/main" id="{DABAB78F-17F4-44CB-91F8-1C28192DC8F0}"/>
                  </a:ext>
                </a:extLst>
              </p:cNvPr>
              <p:cNvSpPr txBox="1">
                <a:spLocks noRot="1" noChangeAspect="1" noMove="1" noResize="1" noEditPoints="1" noAdjustHandles="1" noChangeArrowheads="1" noChangeShapeType="1" noTextEdit="1"/>
              </p:cNvSpPr>
              <p:nvPr/>
            </p:nvSpPr>
            <p:spPr>
              <a:xfrm>
                <a:off x="4833257" y="1034142"/>
                <a:ext cx="6614149" cy="3547903"/>
              </a:xfrm>
              <a:prstGeom prst="roundRect">
                <a:avLst/>
              </a:prstGeom>
              <a:blipFill>
                <a:blip r:embed="rId6"/>
                <a:stretch>
                  <a:fillRect/>
                </a:stretch>
              </a:blipFill>
              <a:ln w="57150">
                <a:solidFill>
                  <a:schemeClr val="accent6">
                    <a:lumMod val="50000"/>
                  </a:schemeClr>
                </a:solidFill>
              </a:ln>
            </p:spPr>
            <p:txBody>
              <a:bodyPr/>
              <a:lstStyle/>
              <a:p>
                <a:r>
                  <a:rPr lang="en-US">
                    <a:noFill/>
                  </a:rPr>
                  <a:t> </a:t>
                </a:r>
              </a:p>
            </p:txBody>
          </p:sp>
        </mc:Fallback>
      </mc:AlternateContent>
    </p:spTree>
    <p:extLst>
      <p:ext uri="{BB962C8B-B14F-4D97-AF65-F5344CB8AC3E}">
        <p14:creationId xmlns:p14="http://schemas.microsoft.com/office/powerpoint/2010/main" val="2268154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ECB82B6-B46B-4461-83F7-260D915B9991}"/>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STERGMs</a:t>
            </a:r>
          </a:p>
        </p:txBody>
      </p:sp>
      <p:sp>
        <p:nvSpPr>
          <p:cNvPr id="5" name="TextBox 4">
            <a:extLst>
              <a:ext uri="{FF2B5EF4-FFF2-40B4-BE49-F238E27FC236}">
                <a16:creationId xmlns:a16="http://schemas.microsoft.com/office/drawing/2014/main" id="{EF234D3E-F29D-4D13-8740-73306476D936}"/>
              </a:ext>
            </a:extLst>
          </p:cNvPr>
          <p:cNvSpPr txBox="1"/>
          <p:nvPr/>
        </p:nvSpPr>
        <p:spPr>
          <a:xfrm>
            <a:off x="1186543" y="1273629"/>
            <a:ext cx="5263364" cy="646331"/>
          </a:xfrm>
          <a:prstGeom prst="rect">
            <a:avLst/>
          </a:prstGeom>
          <a:noFill/>
        </p:spPr>
        <p:txBody>
          <a:bodyPr wrap="none" rtlCol="0">
            <a:spAutoFit/>
          </a:bodyPr>
          <a:lstStyle/>
          <a:p>
            <a:r>
              <a:rPr lang="en-US" sz="3600" b="1" dirty="0">
                <a:solidFill>
                  <a:schemeClr val="bg2">
                    <a:lumMod val="50000"/>
                  </a:schemeClr>
                </a:solidFill>
              </a:rPr>
              <a:t>Separable Temporal ERGM</a:t>
            </a:r>
          </a:p>
        </p:txBody>
      </p:sp>
      <p:pic>
        <p:nvPicPr>
          <p:cNvPr id="14" name="Picture 13">
            <a:extLst>
              <a:ext uri="{FF2B5EF4-FFF2-40B4-BE49-F238E27FC236}">
                <a16:creationId xmlns:a16="http://schemas.microsoft.com/office/drawing/2014/main" id="{45F9A8A8-4E90-4B5B-A3DF-F261ABE290E6}"/>
              </a:ext>
            </a:extLst>
          </p:cNvPr>
          <p:cNvPicPr>
            <a:picLocks noChangeAspect="1"/>
          </p:cNvPicPr>
          <p:nvPr/>
        </p:nvPicPr>
        <p:blipFill rotWithShape="1">
          <a:blip r:embed="rId2"/>
          <a:srcRect l="28600" t="31661" r="16551" b="30269"/>
          <a:stretch/>
        </p:blipFill>
        <p:spPr>
          <a:xfrm>
            <a:off x="1409467" y="2047375"/>
            <a:ext cx="8149202" cy="3181640"/>
          </a:xfrm>
          <a:prstGeom prst="rect">
            <a:avLst/>
          </a:prstGeom>
        </p:spPr>
      </p:pic>
      <p:sp>
        <p:nvSpPr>
          <p:cNvPr id="15" name="TextBox 14">
            <a:extLst>
              <a:ext uri="{FF2B5EF4-FFF2-40B4-BE49-F238E27FC236}">
                <a16:creationId xmlns:a16="http://schemas.microsoft.com/office/drawing/2014/main" id="{10E53DA5-04FF-48AE-9E0A-CC45A18014D4}"/>
              </a:ext>
            </a:extLst>
          </p:cNvPr>
          <p:cNvSpPr txBox="1"/>
          <p:nvPr/>
        </p:nvSpPr>
        <p:spPr>
          <a:xfrm>
            <a:off x="2870884" y="5229015"/>
            <a:ext cx="5226367" cy="923330"/>
          </a:xfrm>
          <a:prstGeom prst="rect">
            <a:avLst/>
          </a:prstGeom>
          <a:noFill/>
        </p:spPr>
        <p:txBody>
          <a:bodyPr wrap="none" rtlCol="0">
            <a:spAutoFit/>
          </a:bodyPr>
          <a:lstStyle/>
          <a:p>
            <a:r>
              <a:rPr lang="en-US" i="1" dirty="0"/>
              <a:t>Y</a:t>
            </a:r>
            <a:r>
              <a:rPr lang="en-US" i="1" baseline="30000" dirty="0"/>
              <a:t>+</a:t>
            </a:r>
            <a:r>
              <a:rPr lang="en-US" baseline="30000" dirty="0"/>
              <a:t> </a:t>
            </a:r>
            <a:r>
              <a:rPr lang="en-US" dirty="0"/>
              <a:t>= network in the formation process after evolution</a:t>
            </a:r>
          </a:p>
          <a:p>
            <a:r>
              <a:rPr lang="en-US" i="1" dirty="0"/>
              <a:t>Y</a:t>
            </a:r>
            <a:r>
              <a:rPr lang="en-US" i="1" baseline="30000" dirty="0"/>
              <a:t>-</a:t>
            </a:r>
            <a:r>
              <a:rPr lang="en-US" i="1" dirty="0"/>
              <a:t> </a:t>
            </a:r>
            <a:r>
              <a:rPr lang="en-US" dirty="0"/>
              <a:t>= network in the dissolution process after evolution</a:t>
            </a:r>
          </a:p>
          <a:p>
            <a:r>
              <a:rPr lang="en-US" dirty="0"/>
              <a:t>This is the origin of the “S” in STERGM</a:t>
            </a:r>
          </a:p>
        </p:txBody>
      </p:sp>
    </p:spTree>
    <p:extLst>
      <p:ext uri="{BB962C8B-B14F-4D97-AF65-F5344CB8AC3E}">
        <p14:creationId xmlns:p14="http://schemas.microsoft.com/office/powerpoint/2010/main" val="26964346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4BAAC1E-7172-4F39-AFC7-4F66424125F9}"/>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Statistical Models </a:t>
            </a:r>
            <a:r>
              <a:rPr lang="en-US" dirty="0" err="1"/>
              <a:t>inNetwork</a:t>
            </a:r>
            <a:r>
              <a:rPr lang="en-US" dirty="0"/>
              <a:t> Analysis</a:t>
            </a:r>
          </a:p>
        </p:txBody>
      </p:sp>
      <p:pic>
        <p:nvPicPr>
          <p:cNvPr id="7" name="Picture 6">
            <a:extLst>
              <a:ext uri="{FF2B5EF4-FFF2-40B4-BE49-F238E27FC236}">
                <a16:creationId xmlns:a16="http://schemas.microsoft.com/office/drawing/2014/main" id="{06F9AEBA-7C32-482A-A851-32FD69FA5211}"/>
              </a:ext>
            </a:extLst>
          </p:cNvPr>
          <p:cNvPicPr>
            <a:picLocks noChangeAspect="1"/>
          </p:cNvPicPr>
          <p:nvPr/>
        </p:nvPicPr>
        <p:blipFill>
          <a:blip r:embed="rId3"/>
          <a:stretch>
            <a:fillRect/>
          </a:stretch>
        </p:blipFill>
        <p:spPr>
          <a:xfrm>
            <a:off x="0" y="906322"/>
            <a:ext cx="11697714" cy="5791702"/>
          </a:xfrm>
          <a:prstGeom prst="rect">
            <a:avLst/>
          </a:prstGeom>
        </p:spPr>
      </p:pic>
      <p:sp>
        <p:nvSpPr>
          <p:cNvPr id="8" name="TextBox 7">
            <a:extLst>
              <a:ext uri="{FF2B5EF4-FFF2-40B4-BE49-F238E27FC236}">
                <a16:creationId xmlns:a16="http://schemas.microsoft.com/office/drawing/2014/main" id="{B83E30B3-610A-4A66-88FF-3ABDA74B390A}"/>
              </a:ext>
            </a:extLst>
          </p:cNvPr>
          <p:cNvSpPr txBox="1"/>
          <p:nvPr/>
        </p:nvSpPr>
        <p:spPr>
          <a:xfrm>
            <a:off x="8658120" y="857735"/>
            <a:ext cx="3121111" cy="2031325"/>
          </a:xfrm>
          <a:prstGeom prst="rect">
            <a:avLst/>
          </a:prstGeom>
          <a:noFill/>
        </p:spPr>
        <p:txBody>
          <a:bodyPr wrap="none" rtlCol="0">
            <a:spAutoFit/>
          </a:bodyPr>
          <a:lstStyle/>
          <a:p>
            <a:r>
              <a:rPr lang="en-US" sz="1400" b="1" dirty="0">
                <a:solidFill>
                  <a:schemeClr val="accent1">
                    <a:lumMod val="50000"/>
                  </a:schemeClr>
                </a:solidFill>
              </a:rPr>
              <a:t>GLM</a:t>
            </a:r>
            <a:r>
              <a:rPr lang="en-US" sz="1400" dirty="0"/>
              <a:t> Generalized linear model</a:t>
            </a:r>
          </a:p>
          <a:p>
            <a:r>
              <a:rPr lang="en-US" sz="1400" b="1" dirty="0">
                <a:solidFill>
                  <a:schemeClr val="accent1">
                    <a:lumMod val="50000"/>
                  </a:schemeClr>
                </a:solidFill>
              </a:rPr>
              <a:t>GLMM</a:t>
            </a:r>
            <a:r>
              <a:rPr lang="en-US" sz="1400" dirty="0"/>
              <a:t> Generalized linear mixed model</a:t>
            </a:r>
          </a:p>
          <a:p>
            <a:r>
              <a:rPr lang="en-US" sz="1400" b="1" dirty="0">
                <a:solidFill>
                  <a:schemeClr val="accent1">
                    <a:lumMod val="50000"/>
                  </a:schemeClr>
                </a:solidFill>
              </a:rPr>
              <a:t>NAM</a:t>
            </a:r>
            <a:r>
              <a:rPr lang="en-US" sz="1400" dirty="0"/>
              <a:t> Network autocorrelated model</a:t>
            </a:r>
          </a:p>
          <a:p>
            <a:r>
              <a:rPr lang="en-US" sz="1400" b="1" dirty="0">
                <a:solidFill>
                  <a:schemeClr val="accent1">
                    <a:lumMod val="50000"/>
                  </a:schemeClr>
                </a:solidFill>
              </a:rPr>
              <a:t>TNAM</a:t>
            </a:r>
            <a:r>
              <a:rPr lang="en-US" sz="1400" dirty="0"/>
              <a:t> temporal autocorrelated model</a:t>
            </a:r>
          </a:p>
          <a:p>
            <a:r>
              <a:rPr lang="en-US" sz="1400" b="1" dirty="0">
                <a:solidFill>
                  <a:schemeClr val="accent1">
                    <a:lumMod val="50000"/>
                  </a:schemeClr>
                </a:solidFill>
              </a:rPr>
              <a:t>ERGM</a:t>
            </a:r>
            <a:r>
              <a:rPr lang="en-US" sz="1400" dirty="0"/>
              <a:t> exponential random graph model</a:t>
            </a:r>
          </a:p>
          <a:p>
            <a:r>
              <a:rPr lang="en-US" sz="1400" b="1" dirty="0">
                <a:solidFill>
                  <a:schemeClr val="accent1">
                    <a:lumMod val="50000"/>
                  </a:schemeClr>
                </a:solidFill>
              </a:rPr>
              <a:t>NBDA</a:t>
            </a:r>
            <a:r>
              <a:rPr lang="en-US" sz="1400" dirty="0"/>
              <a:t> Network based diffusion analysis</a:t>
            </a:r>
          </a:p>
          <a:p>
            <a:r>
              <a:rPr lang="en-US" sz="1400" b="1" dirty="0">
                <a:solidFill>
                  <a:schemeClr val="accent1">
                    <a:lumMod val="50000"/>
                  </a:schemeClr>
                </a:solidFill>
              </a:rPr>
              <a:t>SAOM</a:t>
            </a:r>
            <a:r>
              <a:rPr lang="en-US" sz="1400" dirty="0"/>
              <a:t> stochastic actor-oriented model</a:t>
            </a:r>
          </a:p>
          <a:p>
            <a:r>
              <a:rPr lang="en-US" sz="1400" b="1" dirty="0">
                <a:solidFill>
                  <a:schemeClr val="accent1">
                    <a:lumMod val="50000"/>
                  </a:schemeClr>
                </a:solidFill>
              </a:rPr>
              <a:t>TERGM</a:t>
            </a:r>
            <a:r>
              <a:rPr lang="en-US" sz="1400" dirty="0"/>
              <a:t> Temporal ERGM</a:t>
            </a:r>
          </a:p>
          <a:p>
            <a:r>
              <a:rPr lang="en-US" sz="1400" b="1" dirty="0">
                <a:solidFill>
                  <a:schemeClr val="accent1">
                    <a:lumMod val="50000"/>
                  </a:schemeClr>
                </a:solidFill>
              </a:rPr>
              <a:t>REM</a:t>
            </a:r>
            <a:r>
              <a:rPr lang="en-US" sz="1400" dirty="0"/>
              <a:t> Relational events model</a:t>
            </a:r>
          </a:p>
        </p:txBody>
      </p:sp>
      <p:sp>
        <p:nvSpPr>
          <p:cNvPr id="9" name="TextBox 8">
            <a:extLst>
              <a:ext uri="{FF2B5EF4-FFF2-40B4-BE49-F238E27FC236}">
                <a16:creationId xmlns:a16="http://schemas.microsoft.com/office/drawing/2014/main" id="{AB566BAE-D1A5-448E-91A5-F562A3ABCABF}"/>
              </a:ext>
            </a:extLst>
          </p:cNvPr>
          <p:cNvSpPr txBox="1"/>
          <p:nvPr/>
        </p:nvSpPr>
        <p:spPr>
          <a:xfrm>
            <a:off x="10293339" y="6577334"/>
            <a:ext cx="1898661" cy="338554"/>
          </a:xfrm>
          <a:prstGeom prst="rect">
            <a:avLst/>
          </a:prstGeom>
          <a:noFill/>
        </p:spPr>
        <p:txBody>
          <a:bodyPr wrap="none" rtlCol="0">
            <a:spAutoFit/>
          </a:bodyPr>
          <a:lstStyle/>
          <a:p>
            <a:r>
              <a:rPr lang="en-US" sz="1600" dirty="0"/>
              <a:t>Matthew J. Silk 2017</a:t>
            </a:r>
          </a:p>
        </p:txBody>
      </p:sp>
    </p:spTree>
    <p:extLst>
      <p:ext uri="{BB962C8B-B14F-4D97-AF65-F5344CB8AC3E}">
        <p14:creationId xmlns:p14="http://schemas.microsoft.com/office/powerpoint/2010/main" val="23546681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E04183-FC08-4215-8EE8-49A5943CCBC4}"/>
              </a:ext>
            </a:extLst>
          </p:cNvPr>
          <p:cNvSpPr>
            <a:spLocks noGrp="1"/>
          </p:cNvSpPr>
          <p:nvPr>
            <p:ph idx="1"/>
          </p:nvPr>
        </p:nvSpPr>
        <p:spPr>
          <a:xfrm>
            <a:off x="838200" y="1233586"/>
            <a:ext cx="10515600" cy="3567834"/>
          </a:xfrm>
        </p:spPr>
        <p:txBody>
          <a:bodyPr>
            <a:normAutofit/>
          </a:bodyPr>
          <a:lstStyle/>
          <a:p>
            <a:r>
              <a:rPr lang="en-US" dirty="0"/>
              <a:t>Most epidemic models incorporate homogenous mixing assumption (Law of mass action).</a:t>
            </a:r>
          </a:p>
          <a:p>
            <a:r>
              <a:rPr lang="en-US" dirty="0"/>
              <a:t>This for some scenarios this assumption is unrealistic but simplifies the mathematical computation of the model.</a:t>
            </a:r>
          </a:p>
          <a:p>
            <a:r>
              <a:rPr lang="en-US" dirty="0"/>
              <a:t>Populations are not homogenously mixed, population structure can arise from spatial and social interactions.</a:t>
            </a:r>
          </a:p>
        </p:txBody>
      </p:sp>
      <p:sp>
        <p:nvSpPr>
          <p:cNvPr id="6" name="Title 1">
            <a:extLst>
              <a:ext uri="{FF2B5EF4-FFF2-40B4-BE49-F238E27FC236}">
                <a16:creationId xmlns:a16="http://schemas.microsoft.com/office/drawing/2014/main" id="{B4BAAC1E-7172-4F39-AFC7-4F66424125F9}"/>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Disease spread models</a:t>
            </a:r>
          </a:p>
        </p:txBody>
      </p:sp>
      <p:grpSp>
        <p:nvGrpSpPr>
          <p:cNvPr id="83" name="Group 82">
            <a:extLst>
              <a:ext uri="{FF2B5EF4-FFF2-40B4-BE49-F238E27FC236}">
                <a16:creationId xmlns:a16="http://schemas.microsoft.com/office/drawing/2014/main" id="{AB72A299-C623-44F2-9620-22555B246126}"/>
              </a:ext>
            </a:extLst>
          </p:cNvPr>
          <p:cNvGrpSpPr/>
          <p:nvPr/>
        </p:nvGrpSpPr>
        <p:grpSpPr>
          <a:xfrm>
            <a:off x="4398174" y="5297392"/>
            <a:ext cx="3109974" cy="614758"/>
            <a:chOff x="4398173" y="5240921"/>
            <a:chExt cx="3395653" cy="671229"/>
          </a:xfrm>
        </p:grpSpPr>
        <p:sp>
          <p:nvSpPr>
            <p:cNvPr id="2" name="Rectangle: Rounded Corners 1">
              <a:extLst>
                <a:ext uri="{FF2B5EF4-FFF2-40B4-BE49-F238E27FC236}">
                  <a16:creationId xmlns:a16="http://schemas.microsoft.com/office/drawing/2014/main" id="{EDEB895C-5180-4655-A2F8-A2765815027F}"/>
                </a:ext>
              </a:extLst>
            </p:cNvPr>
            <p:cNvSpPr/>
            <p:nvPr/>
          </p:nvSpPr>
          <p:spPr>
            <a:xfrm>
              <a:off x="4398173" y="5425589"/>
              <a:ext cx="614283" cy="486561"/>
            </a:xfrm>
            <a:prstGeom prst="roundRect">
              <a:avLst>
                <a:gd name="adj" fmla="val 16667"/>
              </a:avLst>
            </a:prstGeom>
            <a:solidFill>
              <a:schemeClr val="accent5">
                <a:lumMod val="60000"/>
                <a:lumOff val="4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S</a:t>
              </a:r>
            </a:p>
          </p:txBody>
        </p:sp>
        <p:sp>
          <p:nvSpPr>
            <p:cNvPr id="7" name="Rectangle: Rounded Corners 6">
              <a:extLst>
                <a:ext uri="{FF2B5EF4-FFF2-40B4-BE49-F238E27FC236}">
                  <a16:creationId xmlns:a16="http://schemas.microsoft.com/office/drawing/2014/main" id="{59190656-0DD6-4F94-B006-8658A76D378B}"/>
                </a:ext>
              </a:extLst>
            </p:cNvPr>
            <p:cNvSpPr/>
            <p:nvPr/>
          </p:nvSpPr>
          <p:spPr>
            <a:xfrm>
              <a:off x="5788858" y="5425587"/>
              <a:ext cx="614283" cy="486561"/>
            </a:xfrm>
            <a:prstGeom prst="roundRect">
              <a:avLst>
                <a:gd name="adj" fmla="val 16667"/>
              </a:avLst>
            </a:prstGeom>
            <a:solidFill>
              <a:srgbClr val="F4909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I</a:t>
              </a:r>
              <a:endParaRPr lang="en-US" sz="3600" b="1" dirty="0"/>
            </a:p>
          </p:txBody>
        </p:sp>
        <p:sp>
          <p:nvSpPr>
            <p:cNvPr id="8" name="Rectangle: Rounded Corners 7">
              <a:extLst>
                <a:ext uri="{FF2B5EF4-FFF2-40B4-BE49-F238E27FC236}">
                  <a16:creationId xmlns:a16="http://schemas.microsoft.com/office/drawing/2014/main" id="{FDE4133F-4AA3-4EDF-AC39-072CF3DB45EB}"/>
                </a:ext>
              </a:extLst>
            </p:cNvPr>
            <p:cNvSpPr/>
            <p:nvPr/>
          </p:nvSpPr>
          <p:spPr>
            <a:xfrm>
              <a:off x="7179543" y="5425587"/>
              <a:ext cx="614283" cy="486561"/>
            </a:xfrm>
            <a:prstGeom prst="roundRect">
              <a:avLst>
                <a:gd name="adj" fmla="val 16667"/>
              </a:avLst>
            </a:prstGeom>
            <a:solidFill>
              <a:schemeClr val="bg2">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R</a:t>
              </a:r>
            </a:p>
          </p:txBody>
        </p:sp>
        <p:cxnSp>
          <p:nvCxnSpPr>
            <p:cNvPr id="9" name="Straight Arrow Connector 8">
              <a:extLst>
                <a:ext uri="{FF2B5EF4-FFF2-40B4-BE49-F238E27FC236}">
                  <a16:creationId xmlns:a16="http://schemas.microsoft.com/office/drawing/2014/main" id="{E476DC9B-3AEE-4D27-A64B-12E2AC044D2F}"/>
                </a:ext>
              </a:extLst>
            </p:cNvPr>
            <p:cNvCxnSpPr>
              <a:stCxn id="2" idx="3"/>
              <a:endCxn id="7" idx="1"/>
            </p:cNvCxnSpPr>
            <p:nvPr/>
          </p:nvCxnSpPr>
          <p:spPr>
            <a:xfrm flipV="1">
              <a:off x="5012456" y="5668868"/>
              <a:ext cx="776402" cy="2"/>
            </a:xfrm>
            <a:prstGeom prst="straightConnector1">
              <a:avLst/>
            </a:prstGeom>
            <a:ln w="57150">
              <a:solidFill>
                <a:srgbClr val="86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57C8C723-F114-40A3-ACCD-62739F827190}"/>
                </a:ext>
              </a:extLst>
            </p:cNvPr>
            <p:cNvCxnSpPr>
              <a:cxnSpLocks/>
              <a:stCxn id="7" idx="3"/>
              <a:endCxn id="8" idx="1"/>
            </p:cNvCxnSpPr>
            <p:nvPr/>
          </p:nvCxnSpPr>
          <p:spPr>
            <a:xfrm>
              <a:off x="6403141" y="5668868"/>
              <a:ext cx="776402" cy="0"/>
            </a:xfrm>
            <a:prstGeom prst="straightConnector1">
              <a:avLst/>
            </a:prstGeom>
            <a:ln w="57150">
              <a:solidFill>
                <a:srgbClr val="86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992C0008-C128-404B-A37A-A45A0F057F34}"/>
                </a:ext>
              </a:extLst>
            </p:cNvPr>
            <p:cNvSpPr txBox="1"/>
            <p:nvPr/>
          </p:nvSpPr>
          <p:spPr>
            <a:xfrm>
              <a:off x="5240525" y="5280777"/>
              <a:ext cx="308098" cy="369332"/>
            </a:xfrm>
            <a:prstGeom prst="rect">
              <a:avLst/>
            </a:prstGeom>
            <a:noFill/>
            <a:ln>
              <a:noFill/>
            </a:ln>
          </p:spPr>
          <p:txBody>
            <a:bodyPr wrap="none" rtlCol="0">
              <a:spAutoFit/>
            </a:bodyPr>
            <a:lstStyle/>
            <a:p>
              <a:r>
                <a:rPr lang="es-MX" dirty="0">
                  <a:solidFill>
                    <a:srgbClr val="860000"/>
                  </a:solidFill>
                </a:rPr>
                <a:t>β</a:t>
              </a:r>
              <a:endParaRPr lang="en-US" dirty="0">
                <a:solidFill>
                  <a:srgbClr val="860000"/>
                </a:solidFill>
              </a:endParaRPr>
            </a:p>
          </p:txBody>
        </p:sp>
        <p:sp>
          <p:nvSpPr>
            <p:cNvPr id="23" name="TextBox 22">
              <a:extLst>
                <a:ext uri="{FF2B5EF4-FFF2-40B4-BE49-F238E27FC236}">
                  <a16:creationId xmlns:a16="http://schemas.microsoft.com/office/drawing/2014/main" id="{FBC0AF6F-5F21-4EFD-A437-85DD9E0730C5}"/>
                </a:ext>
              </a:extLst>
            </p:cNvPr>
            <p:cNvSpPr txBox="1"/>
            <p:nvPr/>
          </p:nvSpPr>
          <p:spPr>
            <a:xfrm>
              <a:off x="6637293" y="5240921"/>
              <a:ext cx="287258" cy="369332"/>
            </a:xfrm>
            <a:prstGeom prst="rect">
              <a:avLst/>
            </a:prstGeom>
            <a:noFill/>
            <a:ln>
              <a:noFill/>
            </a:ln>
          </p:spPr>
          <p:txBody>
            <a:bodyPr wrap="none" rtlCol="0">
              <a:spAutoFit/>
            </a:bodyPr>
            <a:lstStyle/>
            <a:p>
              <a:r>
                <a:rPr lang="es-MX" dirty="0">
                  <a:solidFill>
                    <a:srgbClr val="860000"/>
                  </a:solidFill>
                </a:rPr>
                <a:t>γ</a:t>
              </a:r>
              <a:endParaRPr lang="en-US" dirty="0">
                <a:solidFill>
                  <a:srgbClr val="860000"/>
                </a:solidFill>
              </a:endParaRPr>
            </a:p>
          </p:txBody>
        </p:sp>
      </p:grpSp>
      <p:grpSp>
        <p:nvGrpSpPr>
          <p:cNvPr id="82" name="Group 81">
            <a:extLst>
              <a:ext uri="{FF2B5EF4-FFF2-40B4-BE49-F238E27FC236}">
                <a16:creationId xmlns:a16="http://schemas.microsoft.com/office/drawing/2014/main" id="{6364AA60-DE23-49A2-9399-BEC8F4D35F65}"/>
              </a:ext>
            </a:extLst>
          </p:cNvPr>
          <p:cNvGrpSpPr/>
          <p:nvPr/>
        </p:nvGrpSpPr>
        <p:grpSpPr>
          <a:xfrm>
            <a:off x="4586769" y="4812708"/>
            <a:ext cx="2640077" cy="1645887"/>
            <a:chOff x="1193737" y="4946406"/>
            <a:chExt cx="2640077" cy="1645887"/>
          </a:xfrm>
        </p:grpSpPr>
        <p:sp>
          <p:nvSpPr>
            <p:cNvPr id="25" name="Oval 24">
              <a:extLst>
                <a:ext uri="{FF2B5EF4-FFF2-40B4-BE49-F238E27FC236}">
                  <a16:creationId xmlns:a16="http://schemas.microsoft.com/office/drawing/2014/main" id="{6FB4B5DA-3EBF-4F61-AE2A-A6D46D09C9F0}"/>
                </a:ext>
              </a:extLst>
            </p:cNvPr>
            <p:cNvSpPr/>
            <p:nvPr/>
          </p:nvSpPr>
          <p:spPr>
            <a:xfrm>
              <a:off x="3622290" y="4946406"/>
              <a:ext cx="211524" cy="211524"/>
            </a:xfrm>
            <a:prstGeom prst="ellipse">
              <a:avLst/>
            </a:prstGeom>
            <a:solidFill>
              <a:schemeClr val="bg2">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600" b="1"/>
            </a:p>
          </p:txBody>
        </p:sp>
        <p:sp>
          <p:nvSpPr>
            <p:cNvPr id="26" name="Oval 25">
              <a:extLst>
                <a:ext uri="{FF2B5EF4-FFF2-40B4-BE49-F238E27FC236}">
                  <a16:creationId xmlns:a16="http://schemas.microsoft.com/office/drawing/2014/main" id="{19D89DA6-40F3-44C2-A9CB-BCB19635D20C}"/>
                </a:ext>
              </a:extLst>
            </p:cNvPr>
            <p:cNvSpPr/>
            <p:nvPr/>
          </p:nvSpPr>
          <p:spPr>
            <a:xfrm rot="16008943">
              <a:off x="1193737" y="5628858"/>
              <a:ext cx="211524" cy="211524"/>
            </a:xfrm>
            <a:prstGeom prst="ellipse">
              <a:avLst/>
            </a:prstGeom>
            <a:solidFill>
              <a:srgbClr val="F4909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600" b="1"/>
            </a:p>
          </p:txBody>
        </p:sp>
        <p:sp>
          <p:nvSpPr>
            <p:cNvPr id="27" name="Oval 26">
              <a:extLst>
                <a:ext uri="{FF2B5EF4-FFF2-40B4-BE49-F238E27FC236}">
                  <a16:creationId xmlns:a16="http://schemas.microsoft.com/office/drawing/2014/main" id="{95BC415A-9AC4-49A5-B189-A8D568E99D22}"/>
                </a:ext>
              </a:extLst>
            </p:cNvPr>
            <p:cNvSpPr/>
            <p:nvPr/>
          </p:nvSpPr>
          <p:spPr>
            <a:xfrm rot="3327766">
              <a:off x="3380999" y="5932020"/>
              <a:ext cx="211524" cy="211524"/>
            </a:xfrm>
            <a:prstGeom prst="ellipse">
              <a:avLst/>
            </a:prstGeom>
            <a:solidFill>
              <a:schemeClr val="bg2">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600" b="1"/>
            </a:p>
          </p:txBody>
        </p:sp>
        <p:sp>
          <p:nvSpPr>
            <p:cNvPr id="29" name="Oval 28">
              <a:extLst>
                <a:ext uri="{FF2B5EF4-FFF2-40B4-BE49-F238E27FC236}">
                  <a16:creationId xmlns:a16="http://schemas.microsoft.com/office/drawing/2014/main" id="{1D8FDD7B-3DE4-4846-9943-8D3119DF0874}"/>
                </a:ext>
              </a:extLst>
            </p:cNvPr>
            <p:cNvSpPr/>
            <p:nvPr/>
          </p:nvSpPr>
          <p:spPr>
            <a:xfrm>
              <a:off x="2879834" y="5398729"/>
              <a:ext cx="211524" cy="211524"/>
            </a:xfrm>
            <a:prstGeom prst="ellipse">
              <a:avLst/>
            </a:prstGeom>
            <a:solidFill>
              <a:srgbClr val="F4909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600" b="1"/>
            </a:p>
          </p:txBody>
        </p:sp>
        <p:sp>
          <p:nvSpPr>
            <p:cNvPr id="30" name="Oval 29">
              <a:extLst>
                <a:ext uri="{FF2B5EF4-FFF2-40B4-BE49-F238E27FC236}">
                  <a16:creationId xmlns:a16="http://schemas.microsoft.com/office/drawing/2014/main" id="{4BE89E5B-8C6F-4336-9C1D-B6DC4CCBC73C}"/>
                </a:ext>
              </a:extLst>
            </p:cNvPr>
            <p:cNvSpPr/>
            <p:nvPr/>
          </p:nvSpPr>
          <p:spPr>
            <a:xfrm rot="6087921">
              <a:off x="2276654" y="6380769"/>
              <a:ext cx="211524" cy="211524"/>
            </a:xfrm>
            <a:prstGeom prst="ellipse">
              <a:avLst/>
            </a:prstGeom>
            <a:solidFill>
              <a:schemeClr val="accent5">
                <a:lumMod val="60000"/>
                <a:lumOff val="4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600" b="1"/>
            </a:p>
          </p:txBody>
        </p:sp>
        <p:sp>
          <p:nvSpPr>
            <p:cNvPr id="31" name="Oval 30">
              <a:extLst>
                <a:ext uri="{FF2B5EF4-FFF2-40B4-BE49-F238E27FC236}">
                  <a16:creationId xmlns:a16="http://schemas.microsoft.com/office/drawing/2014/main" id="{FB1819A3-88F0-4623-B78E-F751F097606C}"/>
                </a:ext>
              </a:extLst>
            </p:cNvPr>
            <p:cNvSpPr/>
            <p:nvPr/>
          </p:nvSpPr>
          <p:spPr>
            <a:xfrm>
              <a:off x="2382416" y="5672979"/>
              <a:ext cx="211524" cy="211524"/>
            </a:xfrm>
            <a:prstGeom prst="ellipse">
              <a:avLst/>
            </a:prstGeom>
            <a:solidFill>
              <a:schemeClr val="accent5">
                <a:lumMod val="60000"/>
                <a:lumOff val="4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600" b="1"/>
            </a:p>
          </p:txBody>
        </p:sp>
        <p:sp>
          <p:nvSpPr>
            <p:cNvPr id="32" name="Oval 31">
              <a:extLst>
                <a:ext uri="{FF2B5EF4-FFF2-40B4-BE49-F238E27FC236}">
                  <a16:creationId xmlns:a16="http://schemas.microsoft.com/office/drawing/2014/main" id="{ED8CC73C-9EDF-49D3-B2CA-51BCE413493B}"/>
                </a:ext>
              </a:extLst>
            </p:cNvPr>
            <p:cNvSpPr/>
            <p:nvPr/>
          </p:nvSpPr>
          <p:spPr>
            <a:xfrm>
              <a:off x="2446462" y="4977383"/>
              <a:ext cx="211524" cy="211524"/>
            </a:xfrm>
            <a:prstGeom prst="ellipse">
              <a:avLst/>
            </a:prstGeom>
            <a:solidFill>
              <a:srgbClr val="F4909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600" b="1"/>
            </a:p>
          </p:txBody>
        </p:sp>
        <p:sp>
          <p:nvSpPr>
            <p:cNvPr id="33" name="Oval 32">
              <a:extLst>
                <a:ext uri="{FF2B5EF4-FFF2-40B4-BE49-F238E27FC236}">
                  <a16:creationId xmlns:a16="http://schemas.microsoft.com/office/drawing/2014/main" id="{0F19C0F1-3A0D-40B3-8B67-10F71BB45693}"/>
                </a:ext>
              </a:extLst>
            </p:cNvPr>
            <p:cNvSpPr/>
            <p:nvPr/>
          </p:nvSpPr>
          <p:spPr>
            <a:xfrm>
              <a:off x="1299499" y="6149411"/>
              <a:ext cx="211524" cy="211524"/>
            </a:xfrm>
            <a:prstGeom prst="ellipse">
              <a:avLst/>
            </a:prstGeom>
            <a:solidFill>
              <a:schemeClr val="accent5">
                <a:lumMod val="60000"/>
                <a:lumOff val="4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600" b="1"/>
            </a:p>
          </p:txBody>
        </p:sp>
        <p:cxnSp>
          <p:nvCxnSpPr>
            <p:cNvPr id="37" name="Straight Arrow Connector 36">
              <a:extLst>
                <a:ext uri="{FF2B5EF4-FFF2-40B4-BE49-F238E27FC236}">
                  <a16:creationId xmlns:a16="http://schemas.microsoft.com/office/drawing/2014/main" id="{4144A82E-794A-46D6-96E2-DC8A5DC92004}"/>
                </a:ext>
              </a:extLst>
            </p:cNvPr>
            <p:cNvCxnSpPr>
              <a:cxnSpLocks/>
              <a:stCxn id="33" idx="6"/>
              <a:endCxn id="30" idx="4"/>
            </p:cNvCxnSpPr>
            <p:nvPr/>
          </p:nvCxnSpPr>
          <p:spPr>
            <a:xfrm>
              <a:off x="1511023" y="6255173"/>
              <a:ext cx="767741" cy="210335"/>
            </a:xfrm>
            <a:prstGeom prst="straightConnector1">
              <a:avLst/>
            </a:prstGeom>
            <a:ln w="19050">
              <a:solidFill>
                <a:srgbClr val="860000"/>
              </a:solidFill>
              <a:tailEnd type="triangle"/>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13968B53-0152-49E7-8C23-DE91AA5D720E}"/>
                </a:ext>
              </a:extLst>
            </p:cNvPr>
            <p:cNvSpPr/>
            <p:nvPr/>
          </p:nvSpPr>
          <p:spPr>
            <a:xfrm>
              <a:off x="2018628" y="5414848"/>
              <a:ext cx="211524" cy="211524"/>
            </a:xfrm>
            <a:prstGeom prst="ellipse">
              <a:avLst/>
            </a:prstGeom>
            <a:solidFill>
              <a:srgbClr val="F4909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600" b="1"/>
            </a:p>
          </p:txBody>
        </p:sp>
        <p:cxnSp>
          <p:nvCxnSpPr>
            <p:cNvPr id="42" name="Straight Arrow Connector 41">
              <a:extLst>
                <a:ext uri="{FF2B5EF4-FFF2-40B4-BE49-F238E27FC236}">
                  <a16:creationId xmlns:a16="http://schemas.microsoft.com/office/drawing/2014/main" id="{49C7EBB2-FBFA-4FF4-9EAD-70279F4ACD3D}"/>
                </a:ext>
              </a:extLst>
            </p:cNvPr>
            <p:cNvCxnSpPr>
              <a:cxnSpLocks/>
              <a:stCxn id="26" idx="4"/>
              <a:endCxn id="41" idx="2"/>
            </p:cNvCxnSpPr>
            <p:nvPr/>
          </p:nvCxnSpPr>
          <p:spPr>
            <a:xfrm flipV="1">
              <a:off x="1405098" y="5520610"/>
              <a:ext cx="613530" cy="208135"/>
            </a:xfrm>
            <a:prstGeom prst="straightConnector1">
              <a:avLst/>
            </a:prstGeom>
            <a:ln w="19050">
              <a:solidFill>
                <a:srgbClr val="860000"/>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C0CFEE07-08B5-4B36-BD6C-43BD337BAC14}"/>
                </a:ext>
              </a:extLst>
            </p:cNvPr>
            <p:cNvCxnSpPr>
              <a:cxnSpLocks/>
              <a:stCxn id="33" idx="7"/>
              <a:endCxn id="31" idx="3"/>
            </p:cNvCxnSpPr>
            <p:nvPr/>
          </p:nvCxnSpPr>
          <p:spPr>
            <a:xfrm flipV="1">
              <a:off x="1480046" y="5853526"/>
              <a:ext cx="933347" cy="326862"/>
            </a:xfrm>
            <a:prstGeom prst="straightConnector1">
              <a:avLst/>
            </a:prstGeom>
            <a:ln w="19050">
              <a:solidFill>
                <a:srgbClr val="860000"/>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DF891C14-92DE-48FA-B012-18C52010DE76}"/>
                </a:ext>
              </a:extLst>
            </p:cNvPr>
            <p:cNvCxnSpPr>
              <a:cxnSpLocks/>
              <a:stCxn id="41" idx="7"/>
              <a:endCxn id="32" idx="3"/>
            </p:cNvCxnSpPr>
            <p:nvPr/>
          </p:nvCxnSpPr>
          <p:spPr>
            <a:xfrm flipV="1">
              <a:off x="2199175" y="5157930"/>
              <a:ext cx="278264" cy="287895"/>
            </a:xfrm>
            <a:prstGeom prst="straightConnector1">
              <a:avLst/>
            </a:prstGeom>
            <a:ln w="19050">
              <a:solidFill>
                <a:srgbClr val="86000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533437ED-B67A-48BA-83DA-687440147F0D}"/>
                </a:ext>
              </a:extLst>
            </p:cNvPr>
            <p:cNvCxnSpPr>
              <a:cxnSpLocks/>
              <a:stCxn id="41" idx="6"/>
              <a:endCxn id="29" idx="2"/>
            </p:cNvCxnSpPr>
            <p:nvPr/>
          </p:nvCxnSpPr>
          <p:spPr>
            <a:xfrm flipV="1">
              <a:off x="2230152" y="5504491"/>
              <a:ext cx="649682" cy="16119"/>
            </a:xfrm>
            <a:prstGeom prst="straightConnector1">
              <a:avLst/>
            </a:prstGeom>
            <a:ln w="19050">
              <a:solidFill>
                <a:srgbClr val="860000"/>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76984B83-79D7-4BAD-A33E-84A42BC87EFE}"/>
                </a:ext>
              </a:extLst>
            </p:cNvPr>
            <p:cNvCxnSpPr>
              <a:cxnSpLocks/>
              <a:stCxn id="29" idx="6"/>
              <a:endCxn id="27" idx="2"/>
            </p:cNvCxnSpPr>
            <p:nvPr/>
          </p:nvCxnSpPr>
          <p:spPr>
            <a:xfrm>
              <a:off x="3091358" y="5504491"/>
              <a:ext cx="335442" cy="446169"/>
            </a:xfrm>
            <a:prstGeom prst="straightConnector1">
              <a:avLst/>
            </a:prstGeom>
            <a:ln w="19050">
              <a:solidFill>
                <a:srgbClr val="86000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E41F19F0-8C82-4E50-9DC1-C1C30550253A}"/>
                </a:ext>
              </a:extLst>
            </p:cNvPr>
            <p:cNvCxnSpPr>
              <a:cxnSpLocks/>
              <a:stCxn id="29" idx="7"/>
              <a:endCxn id="25" idx="3"/>
            </p:cNvCxnSpPr>
            <p:nvPr/>
          </p:nvCxnSpPr>
          <p:spPr>
            <a:xfrm flipV="1">
              <a:off x="3060381" y="5126953"/>
              <a:ext cx="592886" cy="302753"/>
            </a:xfrm>
            <a:prstGeom prst="straightConnector1">
              <a:avLst/>
            </a:prstGeom>
            <a:ln w="19050">
              <a:solidFill>
                <a:srgbClr val="860000"/>
              </a:solidFill>
              <a:tailEnd type="triangle"/>
            </a:ln>
          </p:spPr>
          <p:style>
            <a:lnRef idx="1">
              <a:schemeClr val="accent1"/>
            </a:lnRef>
            <a:fillRef idx="0">
              <a:schemeClr val="accent1"/>
            </a:fillRef>
            <a:effectRef idx="0">
              <a:schemeClr val="accent1"/>
            </a:effectRef>
            <a:fontRef idx="minor">
              <a:schemeClr val="tx1"/>
            </a:fontRef>
          </p:style>
        </p:cxnSp>
      </p:grpSp>
      <p:pic>
        <p:nvPicPr>
          <p:cNvPr id="34" name="Picture 33">
            <a:extLst>
              <a:ext uri="{FF2B5EF4-FFF2-40B4-BE49-F238E27FC236}">
                <a16:creationId xmlns:a16="http://schemas.microsoft.com/office/drawing/2014/main" id="{BDCEB5B3-3519-9044-8942-657636A4259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503" t="7269" r="4705" b="10922"/>
          <a:stretch/>
        </p:blipFill>
        <p:spPr>
          <a:xfrm rot="1845448">
            <a:off x="834553" y="4413074"/>
            <a:ext cx="2066391" cy="1841640"/>
          </a:xfrm>
          <a:prstGeom prst="rect">
            <a:avLst/>
          </a:prstGeom>
        </p:spPr>
      </p:pic>
      <p:pic>
        <p:nvPicPr>
          <p:cNvPr id="36" name="Picture 35">
            <a:extLst>
              <a:ext uri="{FF2B5EF4-FFF2-40B4-BE49-F238E27FC236}">
                <a16:creationId xmlns:a16="http://schemas.microsoft.com/office/drawing/2014/main" id="{3C386284-B09A-C04B-A605-95778E9D34E3}"/>
              </a:ext>
            </a:extLst>
          </p:cNvPr>
          <p:cNvPicPr>
            <a:picLocks noChangeAspect="1"/>
          </p:cNvPicPr>
          <p:nvPr/>
        </p:nvPicPr>
        <p:blipFill>
          <a:blip r:embed="rId3"/>
          <a:stretch>
            <a:fillRect/>
          </a:stretch>
        </p:blipFill>
        <p:spPr>
          <a:xfrm>
            <a:off x="8363213" y="4403161"/>
            <a:ext cx="3068973" cy="2146788"/>
          </a:xfrm>
          <a:prstGeom prst="rect">
            <a:avLst/>
          </a:prstGeom>
        </p:spPr>
      </p:pic>
    </p:spTree>
    <p:extLst>
      <p:ext uri="{BB962C8B-B14F-4D97-AF65-F5344CB8AC3E}">
        <p14:creationId xmlns:p14="http://schemas.microsoft.com/office/powerpoint/2010/main" val="3662858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2"/>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83"/>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EB87C58D-3481-4634-B405-CAC8B186B919}"/>
              </a:ext>
            </a:extLst>
          </p:cNvPr>
          <p:cNvGrpSpPr/>
          <p:nvPr/>
        </p:nvGrpSpPr>
        <p:grpSpPr>
          <a:xfrm>
            <a:off x="4447532" y="1263623"/>
            <a:ext cx="3606153" cy="2016159"/>
            <a:chOff x="6750315" y="1731886"/>
            <a:chExt cx="3606153" cy="2016159"/>
          </a:xfrm>
        </p:grpSpPr>
        <p:sp>
          <p:nvSpPr>
            <p:cNvPr id="49" name="TextBox 48">
              <a:extLst>
                <a:ext uri="{FF2B5EF4-FFF2-40B4-BE49-F238E27FC236}">
                  <a16:creationId xmlns:a16="http://schemas.microsoft.com/office/drawing/2014/main" id="{0A86A6AB-80A5-47FC-B679-92F93A2FBE59}"/>
                </a:ext>
              </a:extLst>
            </p:cNvPr>
            <p:cNvSpPr txBox="1"/>
            <p:nvPr/>
          </p:nvSpPr>
          <p:spPr>
            <a:xfrm>
              <a:off x="8785076" y="2885517"/>
              <a:ext cx="1571392" cy="369332"/>
            </a:xfrm>
            <a:prstGeom prst="rect">
              <a:avLst/>
            </a:prstGeom>
            <a:noFill/>
          </p:spPr>
          <p:txBody>
            <a:bodyPr wrap="none" rtlCol="0">
              <a:spAutoFit/>
            </a:bodyPr>
            <a:lstStyle/>
            <a:p>
              <a:r>
                <a:rPr lang="es-MX" b="1" dirty="0">
                  <a:solidFill>
                    <a:schemeClr val="accent6">
                      <a:lumMod val="50000"/>
                    </a:schemeClr>
                  </a:solidFill>
                </a:rPr>
                <a:t>Static network</a:t>
              </a:r>
            </a:p>
          </p:txBody>
        </p:sp>
        <p:grpSp>
          <p:nvGrpSpPr>
            <p:cNvPr id="4" name="Group 3">
              <a:extLst>
                <a:ext uri="{FF2B5EF4-FFF2-40B4-BE49-F238E27FC236}">
                  <a16:creationId xmlns:a16="http://schemas.microsoft.com/office/drawing/2014/main" id="{44543843-19D0-4D67-9DBA-8427F8D51B43}"/>
                </a:ext>
              </a:extLst>
            </p:cNvPr>
            <p:cNvGrpSpPr/>
            <p:nvPr/>
          </p:nvGrpSpPr>
          <p:grpSpPr>
            <a:xfrm>
              <a:off x="6750315" y="1731886"/>
              <a:ext cx="1680620" cy="2016159"/>
              <a:chOff x="6750315" y="2090703"/>
              <a:chExt cx="1680620" cy="2016159"/>
            </a:xfrm>
          </p:grpSpPr>
          <p:sp>
            <p:nvSpPr>
              <p:cNvPr id="43" name="TextBox 42">
                <a:extLst>
                  <a:ext uri="{FF2B5EF4-FFF2-40B4-BE49-F238E27FC236}">
                    <a16:creationId xmlns:a16="http://schemas.microsoft.com/office/drawing/2014/main" id="{9F3CF430-545A-4A61-B7E8-CD8760933229}"/>
                  </a:ext>
                </a:extLst>
              </p:cNvPr>
              <p:cNvSpPr txBox="1"/>
              <p:nvPr/>
            </p:nvSpPr>
            <p:spPr>
              <a:xfrm>
                <a:off x="7157240" y="2090703"/>
                <a:ext cx="619080" cy="369332"/>
              </a:xfrm>
              <a:prstGeom prst="rect">
                <a:avLst/>
              </a:prstGeom>
              <a:noFill/>
            </p:spPr>
            <p:txBody>
              <a:bodyPr wrap="none" rtlCol="0">
                <a:spAutoFit/>
              </a:bodyPr>
              <a:lstStyle/>
              <a:p>
                <a:r>
                  <a:rPr lang="en-US" dirty="0"/>
                  <a:t>t 1-3</a:t>
                </a:r>
              </a:p>
            </p:txBody>
          </p:sp>
          <p:grpSp>
            <p:nvGrpSpPr>
              <p:cNvPr id="3" name="Group 2">
                <a:extLst>
                  <a:ext uri="{FF2B5EF4-FFF2-40B4-BE49-F238E27FC236}">
                    <a16:creationId xmlns:a16="http://schemas.microsoft.com/office/drawing/2014/main" id="{B1586F58-3ECE-42ED-A070-C1782F77B537}"/>
                  </a:ext>
                </a:extLst>
              </p:cNvPr>
              <p:cNvGrpSpPr/>
              <p:nvPr/>
            </p:nvGrpSpPr>
            <p:grpSpPr>
              <a:xfrm>
                <a:off x="6750315" y="2512769"/>
                <a:ext cx="1680620" cy="1594093"/>
                <a:chOff x="766984" y="1090268"/>
                <a:chExt cx="2290108" cy="2172202"/>
              </a:xfrm>
            </p:grpSpPr>
            <p:cxnSp>
              <p:nvCxnSpPr>
                <p:cNvPr id="16" name="Straight Arrow Connector 15">
                  <a:extLst>
                    <a:ext uri="{FF2B5EF4-FFF2-40B4-BE49-F238E27FC236}">
                      <a16:creationId xmlns:a16="http://schemas.microsoft.com/office/drawing/2014/main" id="{8BC9AC9B-6673-4BD7-B513-C789ED403FE2}"/>
                    </a:ext>
                  </a:extLst>
                </p:cNvPr>
                <p:cNvCxnSpPr>
                  <a:cxnSpLocks/>
                  <a:stCxn id="21" idx="6"/>
                  <a:endCxn id="20" idx="5"/>
                </p:cNvCxnSpPr>
                <p:nvPr/>
              </p:nvCxnSpPr>
              <p:spPr>
                <a:xfrm flipH="1" flipV="1">
                  <a:off x="1051966" y="1684258"/>
                  <a:ext cx="947987" cy="752639"/>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AE80028-1932-4622-9560-0DEA76D963BF}"/>
                    </a:ext>
                  </a:extLst>
                </p:cNvPr>
                <p:cNvCxnSpPr>
                  <a:cxnSpLocks/>
                  <a:stCxn id="21" idx="5"/>
                  <a:endCxn id="26" idx="4"/>
                </p:cNvCxnSpPr>
                <p:nvPr/>
              </p:nvCxnSpPr>
              <p:spPr>
                <a:xfrm flipV="1">
                  <a:off x="1886036" y="1430778"/>
                  <a:ext cx="1029" cy="1072419"/>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95123E3-DDFF-4EDE-B6E0-767DD44053F6}"/>
                    </a:ext>
                  </a:extLst>
                </p:cNvPr>
                <p:cNvCxnSpPr>
                  <a:cxnSpLocks/>
                  <a:stCxn id="23" idx="7"/>
                  <a:endCxn id="25" idx="4"/>
                </p:cNvCxnSpPr>
                <p:nvPr/>
              </p:nvCxnSpPr>
              <p:spPr>
                <a:xfrm flipV="1">
                  <a:off x="2738571" y="1476561"/>
                  <a:ext cx="107937" cy="531676"/>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7761094-6B61-4862-B49E-FD61291A1639}"/>
                    </a:ext>
                  </a:extLst>
                </p:cNvPr>
                <p:cNvCxnSpPr>
                  <a:cxnSpLocks/>
                  <a:stCxn id="22" idx="7"/>
                  <a:endCxn id="23" idx="3"/>
                </p:cNvCxnSpPr>
                <p:nvPr/>
              </p:nvCxnSpPr>
              <p:spPr>
                <a:xfrm flipH="1" flipV="1">
                  <a:off x="2641076" y="2334061"/>
                  <a:ext cx="16123" cy="591701"/>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Flowchart: Connector 19">
                  <a:extLst>
                    <a:ext uri="{FF2B5EF4-FFF2-40B4-BE49-F238E27FC236}">
                      <a16:creationId xmlns:a16="http://schemas.microsoft.com/office/drawing/2014/main" id="{4E53367D-8F53-4653-8CCA-BE1CF9300B94}"/>
                    </a:ext>
                  </a:extLst>
                </p:cNvPr>
                <p:cNvSpPr/>
                <p:nvPr/>
              </p:nvSpPr>
              <p:spPr>
                <a:xfrm>
                  <a:off x="766984" y="1388754"/>
                  <a:ext cx="333877" cy="346204"/>
                </a:xfrm>
                <a:prstGeom prst="flowChartConnector">
                  <a:avLst/>
                </a:prstGeom>
                <a:solidFill>
                  <a:schemeClr val="accent6">
                    <a:lumMod val="75000"/>
                  </a:schemeClr>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lowchart: Connector 20">
                  <a:extLst>
                    <a:ext uri="{FF2B5EF4-FFF2-40B4-BE49-F238E27FC236}">
                      <a16:creationId xmlns:a16="http://schemas.microsoft.com/office/drawing/2014/main" id="{EC5B5972-A693-4126-BAF9-D47F051BD341}"/>
                    </a:ext>
                  </a:extLst>
                </p:cNvPr>
                <p:cNvSpPr/>
                <p:nvPr/>
              </p:nvSpPr>
              <p:spPr>
                <a:xfrm rot="2281542">
                  <a:off x="1701512" y="2160959"/>
                  <a:ext cx="333877" cy="346203"/>
                </a:xfrm>
                <a:prstGeom prst="flowChartConnector">
                  <a:avLst/>
                </a:prstGeom>
                <a:solidFill>
                  <a:schemeClr val="accent6">
                    <a:lumMod val="75000"/>
                  </a:schemeClr>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lowchart: Connector 21">
                  <a:extLst>
                    <a:ext uri="{FF2B5EF4-FFF2-40B4-BE49-F238E27FC236}">
                      <a16:creationId xmlns:a16="http://schemas.microsoft.com/office/drawing/2014/main" id="{175C5016-BACE-49E3-A389-CB24B188B282}"/>
                    </a:ext>
                  </a:extLst>
                </p:cNvPr>
                <p:cNvSpPr/>
                <p:nvPr/>
              </p:nvSpPr>
              <p:spPr>
                <a:xfrm rot="18765603">
                  <a:off x="2499985" y="2922430"/>
                  <a:ext cx="333877" cy="346204"/>
                </a:xfrm>
                <a:prstGeom prst="flowChartConnector">
                  <a:avLst/>
                </a:prstGeom>
                <a:solidFill>
                  <a:schemeClr val="accent6">
                    <a:lumMod val="75000"/>
                  </a:schemeClr>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lowchart: Connector 22">
                  <a:extLst>
                    <a:ext uri="{FF2B5EF4-FFF2-40B4-BE49-F238E27FC236}">
                      <a16:creationId xmlns:a16="http://schemas.microsoft.com/office/drawing/2014/main" id="{E96A3CC7-0747-4BFF-A3E8-13B79138E2B0}"/>
                    </a:ext>
                  </a:extLst>
                </p:cNvPr>
                <p:cNvSpPr/>
                <p:nvPr/>
              </p:nvSpPr>
              <p:spPr>
                <a:xfrm rot="19961814">
                  <a:off x="2522885" y="1998047"/>
                  <a:ext cx="333877" cy="346204"/>
                </a:xfrm>
                <a:prstGeom prst="flowChartConnector">
                  <a:avLst/>
                </a:prstGeom>
                <a:solidFill>
                  <a:schemeClr val="accent6">
                    <a:lumMod val="75000"/>
                  </a:schemeClr>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lowchart: Connector 24">
                  <a:extLst>
                    <a:ext uri="{FF2B5EF4-FFF2-40B4-BE49-F238E27FC236}">
                      <a16:creationId xmlns:a16="http://schemas.microsoft.com/office/drawing/2014/main" id="{CCD1AE48-12D7-40EF-81A4-F9F7741F3F6D}"/>
                    </a:ext>
                  </a:extLst>
                </p:cNvPr>
                <p:cNvSpPr/>
                <p:nvPr/>
              </p:nvSpPr>
              <p:spPr>
                <a:xfrm rot="800915">
                  <a:off x="2723215" y="1103574"/>
                  <a:ext cx="333877" cy="378094"/>
                </a:xfrm>
                <a:prstGeom prst="flowChartConnector">
                  <a:avLst/>
                </a:prstGeom>
                <a:solidFill>
                  <a:schemeClr val="accent6">
                    <a:lumMod val="75000"/>
                  </a:schemeClr>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lowchart: Connector 25">
                  <a:extLst>
                    <a:ext uri="{FF2B5EF4-FFF2-40B4-BE49-F238E27FC236}">
                      <a16:creationId xmlns:a16="http://schemas.microsoft.com/office/drawing/2014/main" id="{3518A40A-C9FA-45DA-B139-5DEA43848AED}"/>
                    </a:ext>
                  </a:extLst>
                </p:cNvPr>
                <p:cNvSpPr/>
                <p:nvPr/>
              </p:nvSpPr>
              <p:spPr>
                <a:xfrm rot="884185">
                  <a:off x="1764158" y="1090268"/>
                  <a:ext cx="333877" cy="346204"/>
                </a:xfrm>
                <a:prstGeom prst="flowChartConnector">
                  <a:avLst/>
                </a:prstGeom>
                <a:solidFill>
                  <a:schemeClr val="accent6">
                    <a:lumMod val="75000"/>
                  </a:schemeClr>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a:extLst>
                    <a:ext uri="{FF2B5EF4-FFF2-40B4-BE49-F238E27FC236}">
                      <a16:creationId xmlns:a16="http://schemas.microsoft.com/office/drawing/2014/main" id="{38599AE1-A023-4608-AB1C-917C16EFE958}"/>
                    </a:ext>
                  </a:extLst>
                </p:cNvPr>
                <p:cNvCxnSpPr>
                  <a:cxnSpLocks/>
                  <a:stCxn id="23" idx="2"/>
                  <a:endCxn id="21" idx="7"/>
                </p:cNvCxnSpPr>
                <p:nvPr/>
              </p:nvCxnSpPr>
              <p:spPr>
                <a:xfrm flipH="1">
                  <a:off x="2036839" y="2247723"/>
                  <a:ext cx="504644" cy="62634"/>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grpSp>
        </p:grpSp>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AD47ECCF-BA23-4EF2-9373-08B25CF71D89}"/>
                    </a:ext>
                  </a:extLst>
                </p:cNvPr>
                <p:cNvSpPr/>
                <p:nvPr/>
              </p:nvSpPr>
              <p:spPr>
                <a:xfrm>
                  <a:off x="8968655" y="3228836"/>
                  <a:ext cx="1277978"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𝐺</m:t>
                        </m:r>
                        <m:r>
                          <a:rPr lang="en-US" i="0">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𝑉</m:t>
                            </m:r>
                            <m:r>
                              <a:rPr lang="en-US" i="0">
                                <a:latin typeface="Cambria Math" panose="02040503050406030204" pitchFamily="18" charset="0"/>
                              </a:rPr>
                              <m:t>,</m:t>
                            </m:r>
                            <m:r>
                              <a:rPr lang="en-US" i="1">
                                <a:latin typeface="Cambria Math" panose="02040503050406030204" pitchFamily="18" charset="0"/>
                              </a:rPr>
                              <m:t>𝐸</m:t>
                            </m:r>
                          </m:e>
                        </m:d>
                      </m:oMath>
                    </m:oMathPara>
                  </a14:m>
                  <a:endParaRPr lang="en-US" dirty="0"/>
                </a:p>
              </p:txBody>
            </p:sp>
          </mc:Choice>
          <mc:Fallback xmlns="">
            <p:sp>
              <p:nvSpPr>
                <p:cNvPr id="5" name="Rectangle 4">
                  <a:extLst>
                    <a:ext uri="{FF2B5EF4-FFF2-40B4-BE49-F238E27FC236}">
                      <a16:creationId xmlns:a16="http://schemas.microsoft.com/office/drawing/2014/main" id="{AD47ECCF-BA23-4EF2-9373-08B25CF71D89}"/>
                    </a:ext>
                  </a:extLst>
                </p:cNvPr>
                <p:cNvSpPr>
                  <a:spLocks noRot="1" noChangeAspect="1" noMove="1" noResize="1" noEditPoints="1" noAdjustHandles="1" noChangeArrowheads="1" noChangeShapeType="1" noTextEdit="1"/>
                </p:cNvSpPr>
                <p:nvPr/>
              </p:nvSpPr>
              <p:spPr>
                <a:xfrm>
                  <a:off x="8968655" y="3228836"/>
                  <a:ext cx="1277978" cy="369332"/>
                </a:xfrm>
                <a:prstGeom prst="rect">
                  <a:avLst/>
                </a:prstGeom>
                <a:blipFill>
                  <a:blip r:embed="rId5"/>
                  <a:stretch>
                    <a:fillRect/>
                  </a:stretch>
                </a:blipFill>
              </p:spPr>
              <p:txBody>
                <a:bodyPr/>
                <a:lstStyle/>
                <a:p>
                  <a:r>
                    <a:rPr lang="en-US">
                      <a:noFill/>
                    </a:rPr>
                    <a:t> </a:t>
                  </a:r>
                </a:p>
              </p:txBody>
            </p:sp>
          </mc:Fallback>
        </mc:AlternateContent>
      </p:grpSp>
      <p:grpSp>
        <p:nvGrpSpPr>
          <p:cNvPr id="8" name="Group 7">
            <a:extLst>
              <a:ext uri="{FF2B5EF4-FFF2-40B4-BE49-F238E27FC236}">
                <a16:creationId xmlns:a16="http://schemas.microsoft.com/office/drawing/2014/main" id="{B721A2FA-F5DD-4841-9C80-551287105CBD}"/>
              </a:ext>
            </a:extLst>
          </p:cNvPr>
          <p:cNvGrpSpPr/>
          <p:nvPr/>
        </p:nvGrpSpPr>
        <p:grpSpPr>
          <a:xfrm>
            <a:off x="2705222" y="3576071"/>
            <a:ext cx="7124127" cy="1513845"/>
            <a:chOff x="5011938" y="4398688"/>
            <a:chExt cx="7124127" cy="1513845"/>
          </a:xfrm>
        </p:grpSpPr>
        <p:pic>
          <p:nvPicPr>
            <p:cNvPr id="24" name="Picture 23">
              <a:extLst>
                <a:ext uri="{FF2B5EF4-FFF2-40B4-BE49-F238E27FC236}">
                  <a16:creationId xmlns:a16="http://schemas.microsoft.com/office/drawing/2014/main" id="{36AE039A-A0A7-42AB-9C7D-7CA22CCA25F6}"/>
                </a:ext>
              </a:extLst>
            </p:cNvPr>
            <p:cNvPicPr>
              <a:picLocks noChangeAspect="1"/>
            </p:cNvPicPr>
            <p:nvPr/>
          </p:nvPicPr>
          <p:blipFill>
            <a:blip r:embed="rId6"/>
            <a:stretch>
              <a:fillRect/>
            </a:stretch>
          </p:blipFill>
          <p:spPr>
            <a:xfrm>
              <a:off x="5011938" y="4865772"/>
              <a:ext cx="1001669" cy="1046761"/>
            </a:xfrm>
            <a:prstGeom prst="rect">
              <a:avLst/>
            </a:prstGeom>
          </p:spPr>
        </p:pic>
        <p:pic>
          <p:nvPicPr>
            <p:cNvPr id="33" name="Picture 32">
              <a:extLst>
                <a:ext uri="{FF2B5EF4-FFF2-40B4-BE49-F238E27FC236}">
                  <a16:creationId xmlns:a16="http://schemas.microsoft.com/office/drawing/2014/main" id="{CD653672-52E0-4AC9-9C1A-EC520B9BEF60}"/>
                </a:ext>
              </a:extLst>
            </p:cNvPr>
            <p:cNvPicPr>
              <a:picLocks noChangeAspect="1"/>
            </p:cNvPicPr>
            <p:nvPr/>
          </p:nvPicPr>
          <p:blipFill>
            <a:blip r:embed="rId7"/>
            <a:stretch>
              <a:fillRect/>
            </a:stretch>
          </p:blipFill>
          <p:spPr>
            <a:xfrm>
              <a:off x="7165940" y="4865772"/>
              <a:ext cx="1001669" cy="1046761"/>
            </a:xfrm>
            <a:prstGeom prst="rect">
              <a:avLst/>
            </a:prstGeom>
          </p:spPr>
        </p:pic>
        <p:pic>
          <p:nvPicPr>
            <p:cNvPr id="42" name="Picture 41">
              <a:extLst>
                <a:ext uri="{FF2B5EF4-FFF2-40B4-BE49-F238E27FC236}">
                  <a16:creationId xmlns:a16="http://schemas.microsoft.com/office/drawing/2014/main" id="{768AE138-6A92-42A1-B025-5448244A62E0}"/>
                </a:ext>
              </a:extLst>
            </p:cNvPr>
            <p:cNvPicPr>
              <a:picLocks noChangeAspect="1"/>
            </p:cNvPicPr>
            <p:nvPr/>
          </p:nvPicPr>
          <p:blipFill>
            <a:blip r:embed="rId8"/>
            <a:stretch>
              <a:fillRect/>
            </a:stretch>
          </p:blipFill>
          <p:spPr>
            <a:xfrm>
              <a:off x="9145519" y="4868993"/>
              <a:ext cx="1001669" cy="1043540"/>
            </a:xfrm>
            <a:prstGeom prst="rect">
              <a:avLst/>
            </a:prstGeom>
          </p:spPr>
        </p:pic>
        <p:sp>
          <p:nvSpPr>
            <p:cNvPr id="44" name="TextBox 43">
              <a:extLst>
                <a:ext uri="{FF2B5EF4-FFF2-40B4-BE49-F238E27FC236}">
                  <a16:creationId xmlns:a16="http://schemas.microsoft.com/office/drawing/2014/main" id="{63C17E0F-2E1F-4DA8-AE94-677B259CF8B1}"/>
                </a:ext>
              </a:extLst>
            </p:cNvPr>
            <p:cNvSpPr txBox="1"/>
            <p:nvPr/>
          </p:nvSpPr>
          <p:spPr>
            <a:xfrm>
              <a:off x="5153947" y="4398688"/>
              <a:ext cx="431528" cy="369332"/>
            </a:xfrm>
            <a:prstGeom prst="rect">
              <a:avLst/>
            </a:prstGeom>
            <a:noFill/>
          </p:spPr>
          <p:txBody>
            <a:bodyPr wrap="none" rtlCol="0">
              <a:spAutoFit/>
            </a:bodyPr>
            <a:lstStyle/>
            <a:p>
              <a:r>
                <a:rPr lang="en-US" dirty="0"/>
                <a:t>t 1</a:t>
              </a:r>
            </a:p>
          </p:txBody>
        </p:sp>
        <p:sp>
          <p:nvSpPr>
            <p:cNvPr id="45" name="TextBox 44">
              <a:extLst>
                <a:ext uri="{FF2B5EF4-FFF2-40B4-BE49-F238E27FC236}">
                  <a16:creationId xmlns:a16="http://schemas.microsoft.com/office/drawing/2014/main" id="{ECCE7360-B842-4083-91EF-3211C3E98432}"/>
                </a:ext>
              </a:extLst>
            </p:cNvPr>
            <p:cNvSpPr txBox="1"/>
            <p:nvPr/>
          </p:nvSpPr>
          <p:spPr>
            <a:xfrm>
              <a:off x="7406192" y="4398688"/>
              <a:ext cx="431528" cy="369332"/>
            </a:xfrm>
            <a:prstGeom prst="rect">
              <a:avLst/>
            </a:prstGeom>
            <a:noFill/>
          </p:spPr>
          <p:txBody>
            <a:bodyPr wrap="none" rtlCol="0">
              <a:spAutoFit/>
            </a:bodyPr>
            <a:lstStyle/>
            <a:p>
              <a:r>
                <a:rPr lang="en-US" dirty="0"/>
                <a:t>t 2</a:t>
              </a:r>
            </a:p>
          </p:txBody>
        </p:sp>
        <p:sp>
          <p:nvSpPr>
            <p:cNvPr id="46" name="TextBox 45">
              <a:extLst>
                <a:ext uri="{FF2B5EF4-FFF2-40B4-BE49-F238E27FC236}">
                  <a16:creationId xmlns:a16="http://schemas.microsoft.com/office/drawing/2014/main" id="{8161E2A7-1261-4DC3-80FE-BC476131ED7F}"/>
                </a:ext>
              </a:extLst>
            </p:cNvPr>
            <p:cNvSpPr txBox="1"/>
            <p:nvPr/>
          </p:nvSpPr>
          <p:spPr>
            <a:xfrm>
              <a:off x="9292474" y="4398688"/>
              <a:ext cx="431528" cy="369332"/>
            </a:xfrm>
            <a:prstGeom prst="rect">
              <a:avLst/>
            </a:prstGeom>
            <a:noFill/>
          </p:spPr>
          <p:txBody>
            <a:bodyPr wrap="none" rtlCol="0">
              <a:spAutoFit/>
            </a:bodyPr>
            <a:lstStyle/>
            <a:p>
              <a:r>
                <a:rPr lang="en-US" dirty="0"/>
                <a:t>t 3</a:t>
              </a:r>
            </a:p>
          </p:txBody>
        </p:sp>
        <p:sp>
          <p:nvSpPr>
            <p:cNvPr id="47" name="Arrow: Right 46">
              <a:extLst>
                <a:ext uri="{FF2B5EF4-FFF2-40B4-BE49-F238E27FC236}">
                  <a16:creationId xmlns:a16="http://schemas.microsoft.com/office/drawing/2014/main" id="{DA3D40C7-6CEA-47BD-B845-732E5A6FAE10}"/>
                </a:ext>
              </a:extLst>
            </p:cNvPr>
            <p:cNvSpPr/>
            <p:nvPr/>
          </p:nvSpPr>
          <p:spPr>
            <a:xfrm>
              <a:off x="6270631" y="5210434"/>
              <a:ext cx="720886" cy="172720"/>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48" name="Arrow: Right 47">
              <a:extLst>
                <a:ext uri="{FF2B5EF4-FFF2-40B4-BE49-F238E27FC236}">
                  <a16:creationId xmlns:a16="http://schemas.microsoft.com/office/drawing/2014/main" id="{76415556-1482-4717-9DE6-4F82F10158B8}"/>
                </a:ext>
              </a:extLst>
            </p:cNvPr>
            <p:cNvSpPr/>
            <p:nvPr/>
          </p:nvSpPr>
          <p:spPr>
            <a:xfrm>
              <a:off x="8424633" y="5218043"/>
              <a:ext cx="720886" cy="172720"/>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C2AD1E83-C9A6-4F89-B99D-CF9C89A980AE}"/>
                </a:ext>
              </a:extLst>
            </p:cNvPr>
            <p:cNvSpPr txBox="1"/>
            <p:nvPr/>
          </p:nvSpPr>
          <p:spPr>
            <a:xfrm>
              <a:off x="10348068" y="5013822"/>
              <a:ext cx="1761701" cy="369332"/>
            </a:xfrm>
            <a:prstGeom prst="rect">
              <a:avLst/>
            </a:prstGeom>
            <a:noFill/>
          </p:spPr>
          <p:txBody>
            <a:bodyPr wrap="none" rtlCol="0">
              <a:spAutoFit/>
            </a:bodyPr>
            <a:lstStyle/>
            <a:p>
              <a:r>
                <a:rPr lang="es-MX" b="1" dirty="0">
                  <a:solidFill>
                    <a:schemeClr val="accent6">
                      <a:lumMod val="50000"/>
                    </a:schemeClr>
                  </a:solidFill>
                </a:rPr>
                <a:t>Dynamic network</a:t>
              </a:r>
            </a:p>
          </p:txBody>
        </p:sp>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C9E14A04-5EA2-40C4-9200-88C9B2034BA5}"/>
                    </a:ext>
                  </a:extLst>
                </p:cNvPr>
                <p:cNvSpPr/>
                <p:nvPr/>
              </p:nvSpPr>
              <p:spPr>
                <a:xfrm>
                  <a:off x="10571534" y="5296794"/>
                  <a:ext cx="156453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ctrlPr>
                              <a:rPr lang="en-US" i="1">
                                <a:latin typeface="Cambria Math" panose="02040503050406030204" pitchFamily="18" charset="0"/>
                              </a:rPr>
                            </m:ctrlPr>
                          </m:dPr>
                          <m:e>
                            <m:r>
                              <a:rPr lang="en-US" i="1">
                                <a:latin typeface="Cambria Math" panose="02040503050406030204" pitchFamily="18" charset="0"/>
                              </a:rPr>
                              <m:t>𝐺</m:t>
                            </m:r>
                            <m:r>
                              <a:rPr lang="en-US" i="0">
                                <a:latin typeface="Cambria Math" panose="02040503050406030204" pitchFamily="18" charset="0"/>
                              </a:rPr>
                              <m:t> = (</m:t>
                            </m:r>
                            <m:r>
                              <a:rPr lang="en-US" i="1">
                                <a:latin typeface="Cambria Math" panose="02040503050406030204" pitchFamily="18" charset="0"/>
                              </a:rPr>
                              <m:t>𝑉</m:t>
                            </m:r>
                            <m:r>
                              <a:rPr lang="en-US" i="0">
                                <a:latin typeface="Cambria Math" panose="02040503050406030204" pitchFamily="18" charset="0"/>
                              </a:rPr>
                              <m:t>, </m:t>
                            </m:r>
                            <m:r>
                              <a:rPr lang="en-US" i="1">
                                <a:latin typeface="Cambria Math" panose="02040503050406030204" pitchFamily="18" charset="0"/>
                              </a:rPr>
                              <m:t>𝐸</m:t>
                            </m:r>
                            <m:r>
                              <a:rPr lang="en-US" i="0">
                                <a:latin typeface="Cambria Math" panose="02040503050406030204" pitchFamily="18" charset="0"/>
                              </a:rPr>
                              <m:t>, </m:t>
                            </m:r>
                            <m:r>
                              <a:rPr lang="en-US" i="1">
                                <a:latin typeface="Cambria Math" panose="02040503050406030204" pitchFamily="18" charset="0"/>
                              </a:rPr>
                              <m:t>𝑡</m:t>
                            </m:r>
                          </m:e>
                        </m:d>
                      </m:oMath>
                    </m:oMathPara>
                  </a14:m>
                  <a:endParaRPr lang="en-US" dirty="0"/>
                </a:p>
              </p:txBody>
            </p:sp>
          </mc:Choice>
          <mc:Fallback xmlns="">
            <p:sp>
              <p:nvSpPr>
                <p:cNvPr id="6" name="Rectangle 5">
                  <a:extLst>
                    <a:ext uri="{FF2B5EF4-FFF2-40B4-BE49-F238E27FC236}">
                      <a16:creationId xmlns:a16="http://schemas.microsoft.com/office/drawing/2014/main" id="{C9E14A04-5EA2-40C4-9200-88C9B2034BA5}"/>
                    </a:ext>
                  </a:extLst>
                </p:cNvPr>
                <p:cNvSpPr>
                  <a:spLocks noRot="1" noChangeAspect="1" noMove="1" noResize="1" noEditPoints="1" noAdjustHandles="1" noChangeArrowheads="1" noChangeShapeType="1" noTextEdit="1"/>
                </p:cNvSpPr>
                <p:nvPr/>
              </p:nvSpPr>
              <p:spPr>
                <a:xfrm>
                  <a:off x="10571534" y="5296794"/>
                  <a:ext cx="1564531" cy="369332"/>
                </a:xfrm>
                <a:prstGeom prst="rect">
                  <a:avLst/>
                </a:prstGeom>
                <a:blipFill>
                  <a:blip r:embed="rId9"/>
                  <a:stretch>
                    <a:fillRect t="-119672" r="-32422" b="-183607"/>
                  </a:stretch>
                </a:blipFill>
              </p:spPr>
              <p:txBody>
                <a:bodyPr/>
                <a:lstStyle/>
                <a:p>
                  <a:r>
                    <a:rPr lang="en-US">
                      <a:noFill/>
                    </a:rPr>
                    <a:t> </a:t>
                  </a:r>
                </a:p>
              </p:txBody>
            </p:sp>
          </mc:Fallback>
        </mc:AlternateContent>
      </p:grpSp>
      <p:sp>
        <p:nvSpPr>
          <p:cNvPr id="35" name="Title 1">
            <a:extLst>
              <a:ext uri="{FF2B5EF4-FFF2-40B4-BE49-F238E27FC236}">
                <a16:creationId xmlns:a16="http://schemas.microsoft.com/office/drawing/2014/main" id="{2CA82478-ABCD-4CDB-918B-8B4F537D045D}"/>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fontScale="92500"/>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Whats the difference between Static and Dynamic analysis</a:t>
            </a:r>
            <a:r>
              <a:rPr lang="en-US" dirty="0"/>
              <a:t>?</a:t>
            </a:r>
          </a:p>
        </p:txBody>
      </p:sp>
      <p:sp>
        <p:nvSpPr>
          <p:cNvPr id="2" name="TextBox 1">
            <a:extLst>
              <a:ext uri="{FF2B5EF4-FFF2-40B4-BE49-F238E27FC236}">
                <a16:creationId xmlns:a16="http://schemas.microsoft.com/office/drawing/2014/main" id="{C0AFD997-F15F-451F-A7D1-A552B0DA407F}"/>
              </a:ext>
            </a:extLst>
          </p:cNvPr>
          <p:cNvSpPr txBox="1"/>
          <p:nvPr/>
        </p:nvSpPr>
        <p:spPr>
          <a:xfrm>
            <a:off x="3109170" y="5846735"/>
            <a:ext cx="5570464" cy="461665"/>
          </a:xfrm>
          <a:prstGeom prst="rect">
            <a:avLst/>
          </a:prstGeom>
          <a:noFill/>
        </p:spPr>
        <p:txBody>
          <a:bodyPr wrap="square" rtlCol="0">
            <a:spAutoFit/>
          </a:bodyPr>
          <a:lstStyle/>
          <a:p>
            <a:pPr algn="ctr"/>
            <a:r>
              <a:rPr lang="en-US" sz="2400" i="1" dirty="0">
                <a:solidFill>
                  <a:schemeClr val="bg2">
                    <a:lumMod val="25000"/>
                  </a:schemeClr>
                </a:solidFill>
              </a:rPr>
              <a:t>Network topology changes over time</a:t>
            </a:r>
          </a:p>
        </p:txBody>
      </p:sp>
      <p:sp>
        <p:nvSpPr>
          <p:cNvPr id="9" name="TextBox 8">
            <a:extLst>
              <a:ext uri="{FF2B5EF4-FFF2-40B4-BE49-F238E27FC236}">
                <a16:creationId xmlns:a16="http://schemas.microsoft.com/office/drawing/2014/main" id="{6B416465-FA7D-D14E-83AF-2D4D0CBC76A9}"/>
              </a:ext>
            </a:extLst>
          </p:cNvPr>
          <p:cNvSpPr txBox="1"/>
          <p:nvPr/>
        </p:nvSpPr>
        <p:spPr>
          <a:xfrm>
            <a:off x="5520631" y="1276746"/>
            <a:ext cx="1818511" cy="369332"/>
          </a:xfrm>
          <a:prstGeom prst="rect">
            <a:avLst/>
          </a:prstGeom>
          <a:noFill/>
        </p:spPr>
        <p:txBody>
          <a:bodyPr wrap="none" rtlCol="0">
            <a:spAutoFit/>
          </a:bodyPr>
          <a:lstStyle/>
          <a:p>
            <a:r>
              <a:rPr lang="en-US" i="1" dirty="0">
                <a:solidFill>
                  <a:srgbClr val="C00000"/>
                </a:solidFill>
                <a:latin typeface="Arial Nova Cond" panose="020B0504020202020204" pitchFamily="34" charset="0"/>
              </a:rPr>
              <a:t>←</a:t>
            </a:r>
            <a:r>
              <a:rPr lang="en-US" sz="1400" i="1" dirty="0">
                <a:solidFill>
                  <a:srgbClr val="C00000"/>
                </a:solidFill>
                <a:latin typeface="Arial Nova Cond" panose="020B0504020202020204" pitchFamily="34" charset="0"/>
              </a:rPr>
              <a:t> Observation period</a:t>
            </a:r>
          </a:p>
        </p:txBody>
      </p:sp>
    </p:spTree>
    <p:extLst>
      <p:ext uri="{BB962C8B-B14F-4D97-AF65-F5344CB8AC3E}">
        <p14:creationId xmlns:p14="http://schemas.microsoft.com/office/powerpoint/2010/main" val="733489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4BAAC1E-7172-4F39-AFC7-4F66424125F9}"/>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Disease spread models</a:t>
            </a:r>
          </a:p>
        </p:txBody>
      </p:sp>
      <p:grpSp>
        <p:nvGrpSpPr>
          <p:cNvPr id="17" name="Group 16">
            <a:extLst>
              <a:ext uri="{FF2B5EF4-FFF2-40B4-BE49-F238E27FC236}">
                <a16:creationId xmlns:a16="http://schemas.microsoft.com/office/drawing/2014/main" id="{7789EC0D-C29B-4877-B024-D8EAD981ED77}"/>
              </a:ext>
            </a:extLst>
          </p:cNvPr>
          <p:cNvGrpSpPr/>
          <p:nvPr/>
        </p:nvGrpSpPr>
        <p:grpSpPr>
          <a:xfrm>
            <a:off x="1751583" y="3067493"/>
            <a:ext cx="1755649" cy="723014"/>
            <a:chOff x="1365503" y="3179135"/>
            <a:chExt cx="1755649" cy="723014"/>
          </a:xfrm>
        </p:grpSpPr>
        <p:sp>
          <p:nvSpPr>
            <p:cNvPr id="10" name="Rectangle: Rounded Corners 9">
              <a:extLst>
                <a:ext uri="{FF2B5EF4-FFF2-40B4-BE49-F238E27FC236}">
                  <a16:creationId xmlns:a16="http://schemas.microsoft.com/office/drawing/2014/main" id="{F1114FF5-C4CE-4A7F-9F9F-0A779FA04E5F}"/>
                </a:ext>
              </a:extLst>
            </p:cNvPr>
            <p:cNvSpPr/>
            <p:nvPr/>
          </p:nvSpPr>
          <p:spPr>
            <a:xfrm>
              <a:off x="1365503" y="3179135"/>
              <a:ext cx="1755649" cy="723014"/>
            </a:xfrm>
            <a:prstGeom prst="roundRect">
              <a:avLst/>
            </a:prstGeom>
            <a:solidFill>
              <a:srgbClr val="EAEAEA"/>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09B60A9D-F78F-4AA1-B60E-4CACE69D11EA}"/>
                </a:ext>
              </a:extLst>
            </p:cNvPr>
            <p:cNvSpPr/>
            <p:nvPr/>
          </p:nvSpPr>
          <p:spPr>
            <a:xfrm>
              <a:off x="1417320" y="3352800"/>
              <a:ext cx="345440" cy="34544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
          <p:nvSpPr>
            <p:cNvPr id="44" name="Rectangle: Rounded Corners 43">
              <a:extLst>
                <a:ext uri="{FF2B5EF4-FFF2-40B4-BE49-F238E27FC236}">
                  <a16:creationId xmlns:a16="http://schemas.microsoft.com/office/drawing/2014/main" id="{4B410AA2-FDD2-4D27-9702-40A064835F07}"/>
                </a:ext>
              </a:extLst>
            </p:cNvPr>
            <p:cNvSpPr/>
            <p:nvPr/>
          </p:nvSpPr>
          <p:spPr>
            <a:xfrm>
              <a:off x="2065433" y="3352800"/>
              <a:ext cx="345440" cy="34544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sp>
          <p:nvSpPr>
            <p:cNvPr id="45" name="Rectangle: Rounded Corners 44">
              <a:extLst>
                <a:ext uri="{FF2B5EF4-FFF2-40B4-BE49-F238E27FC236}">
                  <a16:creationId xmlns:a16="http://schemas.microsoft.com/office/drawing/2014/main" id="{90200B2F-A1FD-43D2-BD02-A3DC60FBBB43}"/>
                </a:ext>
              </a:extLst>
            </p:cNvPr>
            <p:cNvSpPr/>
            <p:nvPr/>
          </p:nvSpPr>
          <p:spPr>
            <a:xfrm>
              <a:off x="2713546" y="3352800"/>
              <a:ext cx="345440" cy="345440"/>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cxnSp>
          <p:nvCxnSpPr>
            <p:cNvPr id="14" name="Straight Arrow Connector 13">
              <a:extLst>
                <a:ext uri="{FF2B5EF4-FFF2-40B4-BE49-F238E27FC236}">
                  <a16:creationId xmlns:a16="http://schemas.microsoft.com/office/drawing/2014/main" id="{8B6DA65B-9703-4DA9-B98C-E8C7B6E15112}"/>
                </a:ext>
              </a:extLst>
            </p:cNvPr>
            <p:cNvCxnSpPr>
              <a:stCxn id="11" idx="3"/>
              <a:endCxn id="44" idx="1"/>
            </p:cNvCxnSpPr>
            <p:nvPr/>
          </p:nvCxnSpPr>
          <p:spPr>
            <a:xfrm>
              <a:off x="1762760" y="3525520"/>
              <a:ext cx="30267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a:extLst>
                <a:ext uri="{FF2B5EF4-FFF2-40B4-BE49-F238E27FC236}">
                  <a16:creationId xmlns:a16="http://schemas.microsoft.com/office/drawing/2014/main" id="{EDF1BFE1-BF86-4CF7-9096-BFCE2160AF18}"/>
                </a:ext>
              </a:extLst>
            </p:cNvPr>
            <p:cNvCxnSpPr>
              <a:cxnSpLocks/>
              <a:endCxn id="45" idx="1"/>
            </p:cNvCxnSpPr>
            <p:nvPr/>
          </p:nvCxnSpPr>
          <p:spPr>
            <a:xfrm>
              <a:off x="2410873" y="3522980"/>
              <a:ext cx="302673" cy="254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grpSp>
        <p:nvGrpSpPr>
          <p:cNvPr id="47" name="Group 46">
            <a:extLst>
              <a:ext uri="{FF2B5EF4-FFF2-40B4-BE49-F238E27FC236}">
                <a16:creationId xmlns:a16="http://schemas.microsoft.com/office/drawing/2014/main" id="{C59CA696-69FC-4BE6-8EBB-074CAF106211}"/>
              </a:ext>
            </a:extLst>
          </p:cNvPr>
          <p:cNvGrpSpPr/>
          <p:nvPr/>
        </p:nvGrpSpPr>
        <p:grpSpPr>
          <a:xfrm>
            <a:off x="3059081" y="5201152"/>
            <a:ext cx="1755649" cy="723014"/>
            <a:chOff x="1365503" y="3179135"/>
            <a:chExt cx="1755649" cy="723014"/>
          </a:xfrm>
        </p:grpSpPr>
        <p:sp>
          <p:nvSpPr>
            <p:cNvPr id="48" name="Rectangle: Rounded Corners 47">
              <a:extLst>
                <a:ext uri="{FF2B5EF4-FFF2-40B4-BE49-F238E27FC236}">
                  <a16:creationId xmlns:a16="http://schemas.microsoft.com/office/drawing/2014/main" id="{28A02F85-30E7-48CE-8E81-E045A367EAE8}"/>
                </a:ext>
              </a:extLst>
            </p:cNvPr>
            <p:cNvSpPr/>
            <p:nvPr/>
          </p:nvSpPr>
          <p:spPr>
            <a:xfrm>
              <a:off x="1365503" y="3179135"/>
              <a:ext cx="1755649" cy="723014"/>
            </a:xfrm>
            <a:prstGeom prst="roundRect">
              <a:avLst/>
            </a:prstGeom>
            <a:solidFill>
              <a:srgbClr val="EAEAEA"/>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56146560-16A7-41EB-90CF-C8F796712988}"/>
                </a:ext>
              </a:extLst>
            </p:cNvPr>
            <p:cNvSpPr/>
            <p:nvPr/>
          </p:nvSpPr>
          <p:spPr>
            <a:xfrm>
              <a:off x="1417320" y="3352800"/>
              <a:ext cx="345440" cy="34544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
          <p:nvSpPr>
            <p:cNvPr id="50" name="Rectangle: Rounded Corners 49">
              <a:extLst>
                <a:ext uri="{FF2B5EF4-FFF2-40B4-BE49-F238E27FC236}">
                  <a16:creationId xmlns:a16="http://schemas.microsoft.com/office/drawing/2014/main" id="{544C1A1D-0357-4266-A092-C9F0077DB39E}"/>
                </a:ext>
              </a:extLst>
            </p:cNvPr>
            <p:cNvSpPr/>
            <p:nvPr/>
          </p:nvSpPr>
          <p:spPr>
            <a:xfrm>
              <a:off x="2065433" y="3352800"/>
              <a:ext cx="345440" cy="34544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sp>
          <p:nvSpPr>
            <p:cNvPr id="51" name="Rectangle: Rounded Corners 50">
              <a:extLst>
                <a:ext uri="{FF2B5EF4-FFF2-40B4-BE49-F238E27FC236}">
                  <a16:creationId xmlns:a16="http://schemas.microsoft.com/office/drawing/2014/main" id="{1D688854-FF25-4D67-ABB9-768AF04BB9DA}"/>
                </a:ext>
              </a:extLst>
            </p:cNvPr>
            <p:cNvSpPr/>
            <p:nvPr/>
          </p:nvSpPr>
          <p:spPr>
            <a:xfrm>
              <a:off x="2713546" y="3352800"/>
              <a:ext cx="345440" cy="345440"/>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cxnSp>
          <p:nvCxnSpPr>
            <p:cNvPr id="53" name="Straight Arrow Connector 52">
              <a:extLst>
                <a:ext uri="{FF2B5EF4-FFF2-40B4-BE49-F238E27FC236}">
                  <a16:creationId xmlns:a16="http://schemas.microsoft.com/office/drawing/2014/main" id="{9AF4EE4E-9898-466A-9138-2B09377020D0}"/>
                </a:ext>
              </a:extLst>
            </p:cNvPr>
            <p:cNvCxnSpPr>
              <a:stCxn id="49" idx="3"/>
              <a:endCxn id="50" idx="1"/>
            </p:cNvCxnSpPr>
            <p:nvPr/>
          </p:nvCxnSpPr>
          <p:spPr>
            <a:xfrm>
              <a:off x="1762760" y="3525520"/>
              <a:ext cx="30267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54" name="Straight Arrow Connector 53">
              <a:extLst>
                <a:ext uri="{FF2B5EF4-FFF2-40B4-BE49-F238E27FC236}">
                  <a16:creationId xmlns:a16="http://schemas.microsoft.com/office/drawing/2014/main" id="{10839ABC-0FD6-4904-8E6B-A2FF0A46B37E}"/>
                </a:ext>
              </a:extLst>
            </p:cNvPr>
            <p:cNvCxnSpPr>
              <a:cxnSpLocks/>
              <a:endCxn id="51" idx="1"/>
            </p:cNvCxnSpPr>
            <p:nvPr/>
          </p:nvCxnSpPr>
          <p:spPr>
            <a:xfrm>
              <a:off x="2410873" y="3522980"/>
              <a:ext cx="302673" cy="254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grpSp>
        <p:nvGrpSpPr>
          <p:cNvPr id="55" name="Group 54">
            <a:extLst>
              <a:ext uri="{FF2B5EF4-FFF2-40B4-BE49-F238E27FC236}">
                <a16:creationId xmlns:a16="http://schemas.microsoft.com/office/drawing/2014/main" id="{25873153-57F7-4798-BE1E-A5846155E334}"/>
              </a:ext>
            </a:extLst>
          </p:cNvPr>
          <p:cNvGrpSpPr/>
          <p:nvPr/>
        </p:nvGrpSpPr>
        <p:grpSpPr>
          <a:xfrm>
            <a:off x="4587240" y="3053907"/>
            <a:ext cx="1755649" cy="723014"/>
            <a:chOff x="1365503" y="3179135"/>
            <a:chExt cx="1755649" cy="723014"/>
          </a:xfrm>
        </p:grpSpPr>
        <p:sp>
          <p:nvSpPr>
            <p:cNvPr id="57" name="Rectangle: Rounded Corners 56">
              <a:extLst>
                <a:ext uri="{FF2B5EF4-FFF2-40B4-BE49-F238E27FC236}">
                  <a16:creationId xmlns:a16="http://schemas.microsoft.com/office/drawing/2014/main" id="{C1A5804D-3788-4ACB-A28A-96E272E9E7BD}"/>
                </a:ext>
              </a:extLst>
            </p:cNvPr>
            <p:cNvSpPr/>
            <p:nvPr/>
          </p:nvSpPr>
          <p:spPr>
            <a:xfrm>
              <a:off x="1365503" y="3179135"/>
              <a:ext cx="1755649" cy="723014"/>
            </a:xfrm>
            <a:prstGeom prst="roundRect">
              <a:avLst/>
            </a:prstGeom>
            <a:solidFill>
              <a:srgbClr val="EAEAEA"/>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Rounded Corners 57">
              <a:extLst>
                <a:ext uri="{FF2B5EF4-FFF2-40B4-BE49-F238E27FC236}">
                  <a16:creationId xmlns:a16="http://schemas.microsoft.com/office/drawing/2014/main" id="{1D3C880C-8FA2-4A02-9862-796E8A40C989}"/>
                </a:ext>
              </a:extLst>
            </p:cNvPr>
            <p:cNvSpPr/>
            <p:nvPr/>
          </p:nvSpPr>
          <p:spPr>
            <a:xfrm>
              <a:off x="1417320" y="3352800"/>
              <a:ext cx="345440" cy="34544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
          <p:nvSpPr>
            <p:cNvPr id="59" name="Rectangle: Rounded Corners 58">
              <a:extLst>
                <a:ext uri="{FF2B5EF4-FFF2-40B4-BE49-F238E27FC236}">
                  <a16:creationId xmlns:a16="http://schemas.microsoft.com/office/drawing/2014/main" id="{A698C3EA-3AB9-458B-BFCF-7EDB71658234}"/>
                </a:ext>
              </a:extLst>
            </p:cNvPr>
            <p:cNvSpPr/>
            <p:nvPr/>
          </p:nvSpPr>
          <p:spPr>
            <a:xfrm>
              <a:off x="2065433" y="3352800"/>
              <a:ext cx="345440" cy="34544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sp>
          <p:nvSpPr>
            <p:cNvPr id="61" name="Rectangle: Rounded Corners 60">
              <a:extLst>
                <a:ext uri="{FF2B5EF4-FFF2-40B4-BE49-F238E27FC236}">
                  <a16:creationId xmlns:a16="http://schemas.microsoft.com/office/drawing/2014/main" id="{94CD909E-D0A8-4FD4-89F0-92406D72FF9F}"/>
                </a:ext>
              </a:extLst>
            </p:cNvPr>
            <p:cNvSpPr/>
            <p:nvPr/>
          </p:nvSpPr>
          <p:spPr>
            <a:xfrm>
              <a:off x="2713546" y="3352800"/>
              <a:ext cx="345440" cy="345440"/>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cxnSp>
          <p:nvCxnSpPr>
            <p:cNvPr id="62" name="Straight Arrow Connector 61">
              <a:extLst>
                <a:ext uri="{FF2B5EF4-FFF2-40B4-BE49-F238E27FC236}">
                  <a16:creationId xmlns:a16="http://schemas.microsoft.com/office/drawing/2014/main" id="{737331D5-8498-433C-AE4F-73C0AD6A5F3F}"/>
                </a:ext>
              </a:extLst>
            </p:cNvPr>
            <p:cNvCxnSpPr>
              <a:stCxn id="58" idx="3"/>
              <a:endCxn id="59" idx="1"/>
            </p:cNvCxnSpPr>
            <p:nvPr/>
          </p:nvCxnSpPr>
          <p:spPr>
            <a:xfrm>
              <a:off x="1762760" y="3525520"/>
              <a:ext cx="30267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64" name="Straight Arrow Connector 63">
              <a:extLst>
                <a:ext uri="{FF2B5EF4-FFF2-40B4-BE49-F238E27FC236}">
                  <a16:creationId xmlns:a16="http://schemas.microsoft.com/office/drawing/2014/main" id="{99EA8F16-1847-4FF7-ACAB-31E13066FF39}"/>
                </a:ext>
              </a:extLst>
            </p:cNvPr>
            <p:cNvCxnSpPr>
              <a:cxnSpLocks/>
              <a:endCxn id="61" idx="1"/>
            </p:cNvCxnSpPr>
            <p:nvPr/>
          </p:nvCxnSpPr>
          <p:spPr>
            <a:xfrm>
              <a:off x="2410873" y="3522980"/>
              <a:ext cx="302673" cy="254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grpSp>
        <p:nvGrpSpPr>
          <p:cNvPr id="65" name="Group 64">
            <a:extLst>
              <a:ext uri="{FF2B5EF4-FFF2-40B4-BE49-F238E27FC236}">
                <a16:creationId xmlns:a16="http://schemas.microsoft.com/office/drawing/2014/main" id="{FB24E07B-5E43-46F4-86E3-646A466468C1}"/>
              </a:ext>
            </a:extLst>
          </p:cNvPr>
          <p:cNvGrpSpPr/>
          <p:nvPr/>
        </p:nvGrpSpPr>
        <p:grpSpPr>
          <a:xfrm>
            <a:off x="4544377" y="1561661"/>
            <a:ext cx="1755649" cy="723014"/>
            <a:chOff x="1365503" y="3179135"/>
            <a:chExt cx="1755649" cy="723014"/>
          </a:xfrm>
        </p:grpSpPr>
        <p:sp>
          <p:nvSpPr>
            <p:cNvPr id="66" name="Rectangle: Rounded Corners 65">
              <a:extLst>
                <a:ext uri="{FF2B5EF4-FFF2-40B4-BE49-F238E27FC236}">
                  <a16:creationId xmlns:a16="http://schemas.microsoft.com/office/drawing/2014/main" id="{D4E16D62-8ED9-4DA7-AE90-BE5C7C8578E4}"/>
                </a:ext>
              </a:extLst>
            </p:cNvPr>
            <p:cNvSpPr/>
            <p:nvPr/>
          </p:nvSpPr>
          <p:spPr>
            <a:xfrm>
              <a:off x="1365503" y="3179135"/>
              <a:ext cx="1755649" cy="723014"/>
            </a:xfrm>
            <a:prstGeom prst="roundRect">
              <a:avLst/>
            </a:prstGeom>
            <a:solidFill>
              <a:srgbClr val="EAEAEA"/>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Rounded Corners 67">
              <a:extLst>
                <a:ext uri="{FF2B5EF4-FFF2-40B4-BE49-F238E27FC236}">
                  <a16:creationId xmlns:a16="http://schemas.microsoft.com/office/drawing/2014/main" id="{D9C6226C-8A5E-4D78-9CAB-9BD3A31E1877}"/>
                </a:ext>
              </a:extLst>
            </p:cNvPr>
            <p:cNvSpPr/>
            <p:nvPr/>
          </p:nvSpPr>
          <p:spPr>
            <a:xfrm>
              <a:off x="1417320" y="3352800"/>
              <a:ext cx="345440" cy="34544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
          <p:nvSpPr>
            <p:cNvPr id="69" name="Rectangle: Rounded Corners 68">
              <a:extLst>
                <a:ext uri="{FF2B5EF4-FFF2-40B4-BE49-F238E27FC236}">
                  <a16:creationId xmlns:a16="http://schemas.microsoft.com/office/drawing/2014/main" id="{84018882-A8E4-4336-8EB6-4A1DCD647611}"/>
                </a:ext>
              </a:extLst>
            </p:cNvPr>
            <p:cNvSpPr/>
            <p:nvPr/>
          </p:nvSpPr>
          <p:spPr>
            <a:xfrm>
              <a:off x="2065433" y="3352800"/>
              <a:ext cx="345440" cy="34544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sp>
          <p:nvSpPr>
            <p:cNvPr id="70" name="Rectangle: Rounded Corners 69">
              <a:extLst>
                <a:ext uri="{FF2B5EF4-FFF2-40B4-BE49-F238E27FC236}">
                  <a16:creationId xmlns:a16="http://schemas.microsoft.com/office/drawing/2014/main" id="{4BAE1E3B-3679-4F3C-91C2-BEAD5FEC7CBF}"/>
                </a:ext>
              </a:extLst>
            </p:cNvPr>
            <p:cNvSpPr/>
            <p:nvPr/>
          </p:nvSpPr>
          <p:spPr>
            <a:xfrm>
              <a:off x="2713546" y="3352800"/>
              <a:ext cx="345440" cy="345440"/>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cxnSp>
          <p:nvCxnSpPr>
            <p:cNvPr id="71" name="Straight Arrow Connector 70">
              <a:extLst>
                <a:ext uri="{FF2B5EF4-FFF2-40B4-BE49-F238E27FC236}">
                  <a16:creationId xmlns:a16="http://schemas.microsoft.com/office/drawing/2014/main" id="{ACA7FC70-43D7-445A-80B1-3CCDAECAB13A}"/>
                </a:ext>
              </a:extLst>
            </p:cNvPr>
            <p:cNvCxnSpPr>
              <a:stCxn id="68" idx="3"/>
              <a:endCxn id="69" idx="1"/>
            </p:cNvCxnSpPr>
            <p:nvPr/>
          </p:nvCxnSpPr>
          <p:spPr>
            <a:xfrm>
              <a:off x="1762760" y="3525520"/>
              <a:ext cx="30267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2" name="Straight Arrow Connector 71">
              <a:extLst>
                <a:ext uri="{FF2B5EF4-FFF2-40B4-BE49-F238E27FC236}">
                  <a16:creationId xmlns:a16="http://schemas.microsoft.com/office/drawing/2014/main" id="{D81D6BD4-DCB5-43AF-AEDB-EFE31B01F53D}"/>
                </a:ext>
              </a:extLst>
            </p:cNvPr>
            <p:cNvCxnSpPr>
              <a:cxnSpLocks/>
              <a:endCxn id="70" idx="1"/>
            </p:cNvCxnSpPr>
            <p:nvPr/>
          </p:nvCxnSpPr>
          <p:spPr>
            <a:xfrm>
              <a:off x="2410873" y="3522980"/>
              <a:ext cx="302673" cy="254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grpSp>
        <p:nvGrpSpPr>
          <p:cNvPr id="73" name="Group 72">
            <a:extLst>
              <a:ext uri="{FF2B5EF4-FFF2-40B4-BE49-F238E27FC236}">
                <a16:creationId xmlns:a16="http://schemas.microsoft.com/office/drawing/2014/main" id="{42695E47-FE4A-4133-A927-B53415467B21}"/>
              </a:ext>
            </a:extLst>
          </p:cNvPr>
          <p:cNvGrpSpPr/>
          <p:nvPr/>
        </p:nvGrpSpPr>
        <p:grpSpPr>
          <a:xfrm>
            <a:off x="6342889" y="4821983"/>
            <a:ext cx="1755649" cy="723014"/>
            <a:chOff x="1365503" y="3179135"/>
            <a:chExt cx="1755649" cy="723014"/>
          </a:xfrm>
        </p:grpSpPr>
        <p:sp>
          <p:nvSpPr>
            <p:cNvPr id="74" name="Rectangle: Rounded Corners 73">
              <a:extLst>
                <a:ext uri="{FF2B5EF4-FFF2-40B4-BE49-F238E27FC236}">
                  <a16:creationId xmlns:a16="http://schemas.microsoft.com/office/drawing/2014/main" id="{AC5C134F-515C-455E-8B9C-E83ADF445C18}"/>
                </a:ext>
              </a:extLst>
            </p:cNvPr>
            <p:cNvSpPr/>
            <p:nvPr/>
          </p:nvSpPr>
          <p:spPr>
            <a:xfrm>
              <a:off x="1365503" y="3179135"/>
              <a:ext cx="1755649" cy="723014"/>
            </a:xfrm>
            <a:prstGeom prst="roundRect">
              <a:avLst/>
            </a:prstGeom>
            <a:solidFill>
              <a:srgbClr val="EAEAEA"/>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Rounded Corners 74">
              <a:extLst>
                <a:ext uri="{FF2B5EF4-FFF2-40B4-BE49-F238E27FC236}">
                  <a16:creationId xmlns:a16="http://schemas.microsoft.com/office/drawing/2014/main" id="{85A22657-DE5B-40E1-A567-4DBA0221EE63}"/>
                </a:ext>
              </a:extLst>
            </p:cNvPr>
            <p:cNvSpPr/>
            <p:nvPr/>
          </p:nvSpPr>
          <p:spPr>
            <a:xfrm>
              <a:off x="1417320" y="3352800"/>
              <a:ext cx="345440" cy="34544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
          <p:nvSpPr>
            <p:cNvPr id="76" name="Rectangle: Rounded Corners 75">
              <a:extLst>
                <a:ext uri="{FF2B5EF4-FFF2-40B4-BE49-F238E27FC236}">
                  <a16:creationId xmlns:a16="http://schemas.microsoft.com/office/drawing/2014/main" id="{97B9B43C-2F6A-4263-9079-A7D527660E6C}"/>
                </a:ext>
              </a:extLst>
            </p:cNvPr>
            <p:cNvSpPr/>
            <p:nvPr/>
          </p:nvSpPr>
          <p:spPr>
            <a:xfrm>
              <a:off x="2065433" y="3352800"/>
              <a:ext cx="345440" cy="34544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sp>
          <p:nvSpPr>
            <p:cNvPr id="77" name="Rectangle: Rounded Corners 76">
              <a:extLst>
                <a:ext uri="{FF2B5EF4-FFF2-40B4-BE49-F238E27FC236}">
                  <a16:creationId xmlns:a16="http://schemas.microsoft.com/office/drawing/2014/main" id="{E5025822-AAD2-4C87-8313-2D52F12E582A}"/>
                </a:ext>
              </a:extLst>
            </p:cNvPr>
            <p:cNvSpPr/>
            <p:nvPr/>
          </p:nvSpPr>
          <p:spPr>
            <a:xfrm>
              <a:off x="2713546" y="3352800"/>
              <a:ext cx="345440" cy="345440"/>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cxnSp>
          <p:nvCxnSpPr>
            <p:cNvPr id="78" name="Straight Arrow Connector 77">
              <a:extLst>
                <a:ext uri="{FF2B5EF4-FFF2-40B4-BE49-F238E27FC236}">
                  <a16:creationId xmlns:a16="http://schemas.microsoft.com/office/drawing/2014/main" id="{01E21C2D-657C-43F5-977A-8B4ACBFDB38A}"/>
                </a:ext>
              </a:extLst>
            </p:cNvPr>
            <p:cNvCxnSpPr>
              <a:stCxn id="75" idx="3"/>
              <a:endCxn id="76" idx="1"/>
            </p:cNvCxnSpPr>
            <p:nvPr/>
          </p:nvCxnSpPr>
          <p:spPr>
            <a:xfrm>
              <a:off x="1762760" y="3525520"/>
              <a:ext cx="30267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9" name="Straight Arrow Connector 78">
              <a:extLst>
                <a:ext uri="{FF2B5EF4-FFF2-40B4-BE49-F238E27FC236}">
                  <a16:creationId xmlns:a16="http://schemas.microsoft.com/office/drawing/2014/main" id="{C9D3F8DC-2FA3-488B-B941-C5A0FF0B3EE2}"/>
                </a:ext>
              </a:extLst>
            </p:cNvPr>
            <p:cNvCxnSpPr>
              <a:cxnSpLocks/>
              <a:endCxn id="77" idx="1"/>
            </p:cNvCxnSpPr>
            <p:nvPr/>
          </p:nvCxnSpPr>
          <p:spPr>
            <a:xfrm>
              <a:off x="2410873" y="3522980"/>
              <a:ext cx="302673" cy="254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grpSp>
        <p:nvGrpSpPr>
          <p:cNvPr id="80" name="Group 79">
            <a:extLst>
              <a:ext uri="{FF2B5EF4-FFF2-40B4-BE49-F238E27FC236}">
                <a16:creationId xmlns:a16="http://schemas.microsoft.com/office/drawing/2014/main" id="{3A8D5BB9-2D0F-4426-9662-77E1061B1D6D}"/>
              </a:ext>
            </a:extLst>
          </p:cNvPr>
          <p:cNvGrpSpPr/>
          <p:nvPr/>
        </p:nvGrpSpPr>
        <p:grpSpPr>
          <a:xfrm>
            <a:off x="7539595" y="2669291"/>
            <a:ext cx="1755649" cy="723014"/>
            <a:chOff x="1365503" y="3179135"/>
            <a:chExt cx="1755649" cy="723014"/>
          </a:xfrm>
        </p:grpSpPr>
        <p:sp>
          <p:nvSpPr>
            <p:cNvPr id="81" name="Rectangle: Rounded Corners 80">
              <a:extLst>
                <a:ext uri="{FF2B5EF4-FFF2-40B4-BE49-F238E27FC236}">
                  <a16:creationId xmlns:a16="http://schemas.microsoft.com/office/drawing/2014/main" id="{C461B59C-61D4-437C-8B81-5A9B5CF47ECE}"/>
                </a:ext>
              </a:extLst>
            </p:cNvPr>
            <p:cNvSpPr/>
            <p:nvPr/>
          </p:nvSpPr>
          <p:spPr>
            <a:xfrm>
              <a:off x="1365503" y="3179135"/>
              <a:ext cx="1755649" cy="723014"/>
            </a:xfrm>
            <a:prstGeom prst="roundRect">
              <a:avLst/>
            </a:prstGeom>
            <a:solidFill>
              <a:srgbClr val="EAEAEA"/>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Rounded Corners 82">
              <a:extLst>
                <a:ext uri="{FF2B5EF4-FFF2-40B4-BE49-F238E27FC236}">
                  <a16:creationId xmlns:a16="http://schemas.microsoft.com/office/drawing/2014/main" id="{A41ABE46-EA60-484A-A04E-071DC2FE9E7A}"/>
                </a:ext>
              </a:extLst>
            </p:cNvPr>
            <p:cNvSpPr/>
            <p:nvPr/>
          </p:nvSpPr>
          <p:spPr>
            <a:xfrm>
              <a:off x="1417320" y="3352800"/>
              <a:ext cx="345440" cy="34544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
          <p:nvSpPr>
            <p:cNvPr id="84" name="Rectangle: Rounded Corners 83">
              <a:extLst>
                <a:ext uri="{FF2B5EF4-FFF2-40B4-BE49-F238E27FC236}">
                  <a16:creationId xmlns:a16="http://schemas.microsoft.com/office/drawing/2014/main" id="{3091A4E0-E50C-41F8-8BEE-09675601BBDA}"/>
                </a:ext>
              </a:extLst>
            </p:cNvPr>
            <p:cNvSpPr/>
            <p:nvPr/>
          </p:nvSpPr>
          <p:spPr>
            <a:xfrm>
              <a:off x="2065433" y="3352800"/>
              <a:ext cx="345440" cy="34544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sp>
          <p:nvSpPr>
            <p:cNvPr id="85" name="Rectangle: Rounded Corners 84">
              <a:extLst>
                <a:ext uri="{FF2B5EF4-FFF2-40B4-BE49-F238E27FC236}">
                  <a16:creationId xmlns:a16="http://schemas.microsoft.com/office/drawing/2014/main" id="{725D5EA3-C25C-44B7-828D-FB9553F39277}"/>
                </a:ext>
              </a:extLst>
            </p:cNvPr>
            <p:cNvSpPr/>
            <p:nvPr/>
          </p:nvSpPr>
          <p:spPr>
            <a:xfrm>
              <a:off x="2713546" y="3352800"/>
              <a:ext cx="345440" cy="345440"/>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cxnSp>
          <p:nvCxnSpPr>
            <p:cNvPr id="86" name="Straight Arrow Connector 85">
              <a:extLst>
                <a:ext uri="{FF2B5EF4-FFF2-40B4-BE49-F238E27FC236}">
                  <a16:creationId xmlns:a16="http://schemas.microsoft.com/office/drawing/2014/main" id="{0CAA8AA2-3756-4686-99CA-62949E03F61D}"/>
                </a:ext>
              </a:extLst>
            </p:cNvPr>
            <p:cNvCxnSpPr>
              <a:stCxn id="83" idx="3"/>
              <a:endCxn id="84" idx="1"/>
            </p:cNvCxnSpPr>
            <p:nvPr/>
          </p:nvCxnSpPr>
          <p:spPr>
            <a:xfrm>
              <a:off x="1762760" y="3525520"/>
              <a:ext cx="30267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87" name="Straight Arrow Connector 86">
              <a:extLst>
                <a:ext uri="{FF2B5EF4-FFF2-40B4-BE49-F238E27FC236}">
                  <a16:creationId xmlns:a16="http://schemas.microsoft.com/office/drawing/2014/main" id="{E67FC477-D018-4056-A9EC-E5933883E5B8}"/>
                </a:ext>
              </a:extLst>
            </p:cNvPr>
            <p:cNvCxnSpPr>
              <a:cxnSpLocks/>
              <a:endCxn id="85" idx="1"/>
            </p:cNvCxnSpPr>
            <p:nvPr/>
          </p:nvCxnSpPr>
          <p:spPr>
            <a:xfrm>
              <a:off x="2410873" y="3522980"/>
              <a:ext cx="302673" cy="254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cxnSp>
        <p:nvCxnSpPr>
          <p:cNvPr id="19" name="Straight Arrow Connector 18">
            <a:extLst>
              <a:ext uri="{FF2B5EF4-FFF2-40B4-BE49-F238E27FC236}">
                <a16:creationId xmlns:a16="http://schemas.microsoft.com/office/drawing/2014/main" id="{0DD02C4A-F986-48E2-B657-AA3FFBC8D486}"/>
              </a:ext>
            </a:extLst>
          </p:cNvPr>
          <p:cNvCxnSpPr>
            <a:stCxn id="10" idx="2"/>
            <a:endCxn id="48" idx="0"/>
          </p:cNvCxnSpPr>
          <p:nvPr/>
        </p:nvCxnSpPr>
        <p:spPr>
          <a:xfrm>
            <a:off x="2629408" y="3790507"/>
            <a:ext cx="1307498" cy="141064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88" name="Straight Arrow Connector 87">
            <a:extLst>
              <a:ext uri="{FF2B5EF4-FFF2-40B4-BE49-F238E27FC236}">
                <a16:creationId xmlns:a16="http://schemas.microsoft.com/office/drawing/2014/main" id="{2B604DE9-6E22-4286-BBFF-BE3CFD5DCCBD}"/>
              </a:ext>
            </a:extLst>
          </p:cNvPr>
          <p:cNvCxnSpPr>
            <a:cxnSpLocks/>
            <a:stCxn id="10" idx="3"/>
            <a:endCxn id="57" idx="1"/>
          </p:cNvCxnSpPr>
          <p:nvPr/>
        </p:nvCxnSpPr>
        <p:spPr>
          <a:xfrm flipV="1">
            <a:off x="3507232" y="3415414"/>
            <a:ext cx="1080008" cy="1358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89" name="Straight Arrow Connector 88">
            <a:extLst>
              <a:ext uri="{FF2B5EF4-FFF2-40B4-BE49-F238E27FC236}">
                <a16:creationId xmlns:a16="http://schemas.microsoft.com/office/drawing/2014/main" id="{AA1988D8-17C5-4EB5-BD36-C235E288DDEF}"/>
              </a:ext>
            </a:extLst>
          </p:cNvPr>
          <p:cNvCxnSpPr>
            <a:cxnSpLocks/>
            <a:stCxn id="57" idx="0"/>
            <a:endCxn id="66" idx="2"/>
          </p:cNvCxnSpPr>
          <p:nvPr/>
        </p:nvCxnSpPr>
        <p:spPr>
          <a:xfrm flipH="1" flipV="1">
            <a:off x="5422202" y="2284675"/>
            <a:ext cx="42863" cy="769232"/>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90" name="Straight Arrow Connector 89">
            <a:extLst>
              <a:ext uri="{FF2B5EF4-FFF2-40B4-BE49-F238E27FC236}">
                <a16:creationId xmlns:a16="http://schemas.microsoft.com/office/drawing/2014/main" id="{027CB27A-75D7-4FB5-9E32-92AE6F653F83}"/>
              </a:ext>
            </a:extLst>
          </p:cNvPr>
          <p:cNvCxnSpPr>
            <a:cxnSpLocks/>
            <a:stCxn id="74" idx="1"/>
            <a:endCxn id="57" idx="2"/>
          </p:cNvCxnSpPr>
          <p:nvPr/>
        </p:nvCxnSpPr>
        <p:spPr>
          <a:xfrm flipH="1" flipV="1">
            <a:off x="5465065" y="3776921"/>
            <a:ext cx="877824" cy="140656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91" name="Straight Arrow Connector 90">
            <a:extLst>
              <a:ext uri="{FF2B5EF4-FFF2-40B4-BE49-F238E27FC236}">
                <a16:creationId xmlns:a16="http://schemas.microsoft.com/office/drawing/2014/main" id="{8008B7E4-7AAC-4427-80E8-C8E888338FF3}"/>
              </a:ext>
            </a:extLst>
          </p:cNvPr>
          <p:cNvCxnSpPr>
            <a:cxnSpLocks/>
            <a:stCxn id="74" idx="0"/>
            <a:endCxn id="81" idx="2"/>
          </p:cNvCxnSpPr>
          <p:nvPr/>
        </p:nvCxnSpPr>
        <p:spPr>
          <a:xfrm flipV="1">
            <a:off x="7220714" y="3392305"/>
            <a:ext cx="1196706" cy="1429678"/>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95" name="Straight Arrow Connector 94">
            <a:extLst>
              <a:ext uri="{FF2B5EF4-FFF2-40B4-BE49-F238E27FC236}">
                <a16:creationId xmlns:a16="http://schemas.microsoft.com/office/drawing/2014/main" id="{931E9666-B468-4C8F-AA3E-7B2F9ED14C49}"/>
              </a:ext>
            </a:extLst>
          </p:cNvPr>
          <p:cNvCxnSpPr>
            <a:cxnSpLocks/>
            <a:stCxn id="81" idx="0"/>
            <a:endCxn id="66" idx="3"/>
          </p:cNvCxnSpPr>
          <p:nvPr/>
        </p:nvCxnSpPr>
        <p:spPr>
          <a:xfrm flipH="1" flipV="1">
            <a:off x="6300026" y="1923168"/>
            <a:ext cx="2117394" cy="746123"/>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pic>
        <p:nvPicPr>
          <p:cNvPr id="99" name="Picture 98" descr="A picture containing map&#10;&#10;Description automatically generated">
            <a:extLst>
              <a:ext uri="{FF2B5EF4-FFF2-40B4-BE49-F238E27FC236}">
                <a16:creationId xmlns:a16="http://schemas.microsoft.com/office/drawing/2014/main" id="{90BB9F16-5B7A-486F-9E12-979DF24EAE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3978" y="3879372"/>
            <a:ext cx="3688813" cy="2634866"/>
          </a:xfrm>
          <a:prstGeom prst="rect">
            <a:avLst/>
          </a:prstGeom>
        </p:spPr>
      </p:pic>
      <p:sp>
        <p:nvSpPr>
          <p:cNvPr id="100" name="TextBox 99">
            <a:extLst>
              <a:ext uri="{FF2B5EF4-FFF2-40B4-BE49-F238E27FC236}">
                <a16:creationId xmlns:a16="http://schemas.microsoft.com/office/drawing/2014/main" id="{74B8B3E4-EEA9-4B79-9C28-032427648734}"/>
              </a:ext>
            </a:extLst>
          </p:cNvPr>
          <p:cNvSpPr txBox="1"/>
          <p:nvPr/>
        </p:nvSpPr>
        <p:spPr>
          <a:xfrm>
            <a:off x="3940114" y="3074790"/>
            <a:ext cx="301686" cy="369332"/>
          </a:xfrm>
          <a:prstGeom prst="rect">
            <a:avLst/>
          </a:prstGeom>
          <a:noFill/>
        </p:spPr>
        <p:txBody>
          <a:bodyPr wrap="none" rtlCol="0">
            <a:spAutoFit/>
          </a:bodyPr>
          <a:lstStyle/>
          <a:p>
            <a:r>
              <a:rPr lang="en-US" dirty="0"/>
              <a:t>5</a:t>
            </a:r>
          </a:p>
        </p:txBody>
      </p:sp>
      <p:sp>
        <p:nvSpPr>
          <p:cNvPr id="101" name="TextBox 100">
            <a:extLst>
              <a:ext uri="{FF2B5EF4-FFF2-40B4-BE49-F238E27FC236}">
                <a16:creationId xmlns:a16="http://schemas.microsoft.com/office/drawing/2014/main" id="{9D59F994-59CD-4850-B7A6-3E3952C48B7F}"/>
              </a:ext>
            </a:extLst>
          </p:cNvPr>
          <p:cNvSpPr txBox="1"/>
          <p:nvPr/>
        </p:nvSpPr>
        <p:spPr>
          <a:xfrm>
            <a:off x="3283157" y="4190407"/>
            <a:ext cx="301686" cy="369332"/>
          </a:xfrm>
          <a:prstGeom prst="rect">
            <a:avLst/>
          </a:prstGeom>
          <a:noFill/>
        </p:spPr>
        <p:txBody>
          <a:bodyPr wrap="none" rtlCol="0">
            <a:spAutoFit/>
          </a:bodyPr>
          <a:lstStyle/>
          <a:p>
            <a:r>
              <a:rPr lang="en-US" dirty="0"/>
              <a:t>2</a:t>
            </a:r>
          </a:p>
        </p:txBody>
      </p:sp>
      <p:sp>
        <p:nvSpPr>
          <p:cNvPr id="102" name="TextBox 101">
            <a:extLst>
              <a:ext uri="{FF2B5EF4-FFF2-40B4-BE49-F238E27FC236}">
                <a16:creationId xmlns:a16="http://schemas.microsoft.com/office/drawing/2014/main" id="{3157710E-CBC5-4D78-A9DD-D654248A6B07}"/>
              </a:ext>
            </a:extLst>
          </p:cNvPr>
          <p:cNvSpPr txBox="1"/>
          <p:nvPr/>
        </p:nvSpPr>
        <p:spPr>
          <a:xfrm>
            <a:off x="5482260" y="2547532"/>
            <a:ext cx="418704" cy="369332"/>
          </a:xfrm>
          <a:prstGeom prst="rect">
            <a:avLst/>
          </a:prstGeom>
          <a:noFill/>
        </p:spPr>
        <p:txBody>
          <a:bodyPr wrap="none" rtlCol="0">
            <a:spAutoFit/>
          </a:bodyPr>
          <a:lstStyle/>
          <a:p>
            <a:r>
              <a:rPr lang="en-US" dirty="0"/>
              <a:t>10</a:t>
            </a:r>
          </a:p>
        </p:txBody>
      </p:sp>
      <p:sp>
        <p:nvSpPr>
          <p:cNvPr id="103" name="TextBox 102">
            <a:extLst>
              <a:ext uri="{FF2B5EF4-FFF2-40B4-BE49-F238E27FC236}">
                <a16:creationId xmlns:a16="http://schemas.microsoft.com/office/drawing/2014/main" id="{35AF8066-BE79-4BD3-8908-2A882C077515}"/>
              </a:ext>
            </a:extLst>
          </p:cNvPr>
          <p:cNvSpPr txBox="1"/>
          <p:nvPr/>
        </p:nvSpPr>
        <p:spPr>
          <a:xfrm>
            <a:off x="7189997" y="1935276"/>
            <a:ext cx="301686" cy="369332"/>
          </a:xfrm>
          <a:prstGeom prst="rect">
            <a:avLst/>
          </a:prstGeom>
          <a:noFill/>
        </p:spPr>
        <p:txBody>
          <a:bodyPr wrap="none" rtlCol="0">
            <a:spAutoFit/>
          </a:bodyPr>
          <a:lstStyle/>
          <a:p>
            <a:r>
              <a:rPr lang="en-US" dirty="0"/>
              <a:t>3</a:t>
            </a:r>
          </a:p>
        </p:txBody>
      </p:sp>
      <p:sp>
        <p:nvSpPr>
          <p:cNvPr id="104" name="TextBox 103">
            <a:extLst>
              <a:ext uri="{FF2B5EF4-FFF2-40B4-BE49-F238E27FC236}">
                <a16:creationId xmlns:a16="http://schemas.microsoft.com/office/drawing/2014/main" id="{37755A52-5DBD-4213-B9E3-406B69654E23}"/>
              </a:ext>
            </a:extLst>
          </p:cNvPr>
          <p:cNvSpPr txBox="1"/>
          <p:nvPr/>
        </p:nvSpPr>
        <p:spPr>
          <a:xfrm>
            <a:off x="7819067" y="4068035"/>
            <a:ext cx="301686" cy="369332"/>
          </a:xfrm>
          <a:prstGeom prst="rect">
            <a:avLst/>
          </a:prstGeom>
          <a:noFill/>
        </p:spPr>
        <p:txBody>
          <a:bodyPr wrap="none" rtlCol="0">
            <a:spAutoFit/>
          </a:bodyPr>
          <a:lstStyle/>
          <a:p>
            <a:r>
              <a:rPr lang="en-US" dirty="0"/>
              <a:t>6</a:t>
            </a:r>
          </a:p>
        </p:txBody>
      </p:sp>
      <p:sp>
        <p:nvSpPr>
          <p:cNvPr id="105" name="TextBox 104">
            <a:extLst>
              <a:ext uri="{FF2B5EF4-FFF2-40B4-BE49-F238E27FC236}">
                <a16:creationId xmlns:a16="http://schemas.microsoft.com/office/drawing/2014/main" id="{0709D4BD-DD1F-4714-A790-D843F5A2A4C4}"/>
              </a:ext>
            </a:extLst>
          </p:cNvPr>
          <p:cNvSpPr txBox="1"/>
          <p:nvPr/>
        </p:nvSpPr>
        <p:spPr>
          <a:xfrm>
            <a:off x="5935283" y="4375073"/>
            <a:ext cx="301686" cy="369332"/>
          </a:xfrm>
          <a:prstGeom prst="rect">
            <a:avLst/>
          </a:prstGeom>
          <a:noFill/>
        </p:spPr>
        <p:txBody>
          <a:bodyPr wrap="none" rtlCol="0">
            <a:spAutoFit/>
          </a:bodyPr>
          <a:lstStyle/>
          <a:p>
            <a:r>
              <a:rPr lang="en-US" dirty="0"/>
              <a:t>4</a:t>
            </a:r>
          </a:p>
        </p:txBody>
      </p:sp>
    </p:spTree>
    <p:extLst>
      <p:ext uri="{BB962C8B-B14F-4D97-AF65-F5344CB8AC3E}">
        <p14:creationId xmlns:p14="http://schemas.microsoft.com/office/powerpoint/2010/main" val="1342147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P spid="101" grpId="0"/>
      <p:bldP spid="102" grpId="0"/>
      <p:bldP spid="103" grpId="0"/>
      <p:bldP spid="104" grpId="0"/>
      <p:bldP spid="10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E04183-FC08-4215-8EE8-49A5943CCBC4}"/>
              </a:ext>
            </a:extLst>
          </p:cNvPr>
          <p:cNvSpPr>
            <a:spLocks noGrp="1"/>
          </p:cNvSpPr>
          <p:nvPr>
            <p:ph idx="1"/>
          </p:nvPr>
        </p:nvSpPr>
        <p:spPr>
          <a:xfrm>
            <a:off x="838200" y="1233586"/>
            <a:ext cx="10515600" cy="1586910"/>
          </a:xfrm>
        </p:spPr>
        <p:txBody>
          <a:bodyPr>
            <a:normAutofit/>
          </a:bodyPr>
          <a:lstStyle/>
          <a:p>
            <a:r>
              <a:rPr lang="en-US" dirty="0"/>
              <a:t>Using R:</a:t>
            </a:r>
          </a:p>
          <a:p>
            <a:pPr lvl="1"/>
            <a:r>
              <a:rPr lang="en-US" sz="1800" dirty="0">
                <a:highlight>
                  <a:srgbClr val="EAEAEA"/>
                </a:highlight>
                <a:latin typeface="Consolas" panose="020B0609020204030204" pitchFamily="49" charset="0"/>
              </a:rPr>
              <a:t>Statnet</a:t>
            </a:r>
          </a:p>
          <a:p>
            <a:pPr lvl="1"/>
            <a:r>
              <a:rPr lang="en-US" sz="1800" dirty="0">
                <a:highlight>
                  <a:srgbClr val="EAEAEA"/>
                </a:highlight>
                <a:latin typeface="Consolas" panose="020B0609020204030204" pitchFamily="49" charset="0"/>
              </a:rPr>
              <a:t>siminf</a:t>
            </a:r>
          </a:p>
        </p:txBody>
      </p:sp>
      <p:sp>
        <p:nvSpPr>
          <p:cNvPr id="6" name="Title 1">
            <a:extLst>
              <a:ext uri="{FF2B5EF4-FFF2-40B4-BE49-F238E27FC236}">
                <a16:creationId xmlns:a16="http://schemas.microsoft.com/office/drawing/2014/main" id="{B4BAAC1E-7172-4F39-AFC7-4F66424125F9}"/>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Disease spread models</a:t>
            </a:r>
          </a:p>
        </p:txBody>
      </p:sp>
      <p:grpSp>
        <p:nvGrpSpPr>
          <p:cNvPr id="34" name="Group 33">
            <a:extLst>
              <a:ext uri="{FF2B5EF4-FFF2-40B4-BE49-F238E27FC236}">
                <a16:creationId xmlns:a16="http://schemas.microsoft.com/office/drawing/2014/main" id="{BCA895D9-89C9-4FCB-961E-C16AE780636C}"/>
              </a:ext>
            </a:extLst>
          </p:cNvPr>
          <p:cNvGrpSpPr/>
          <p:nvPr/>
        </p:nvGrpSpPr>
        <p:grpSpPr>
          <a:xfrm>
            <a:off x="838200" y="4645479"/>
            <a:ext cx="1655646" cy="1370208"/>
            <a:chOff x="973451" y="2428124"/>
            <a:chExt cx="1655646" cy="1370208"/>
          </a:xfrm>
        </p:grpSpPr>
        <p:pic>
          <p:nvPicPr>
            <p:cNvPr id="35" name="Picture 34">
              <a:extLst>
                <a:ext uri="{FF2B5EF4-FFF2-40B4-BE49-F238E27FC236}">
                  <a16:creationId xmlns:a16="http://schemas.microsoft.com/office/drawing/2014/main" id="{28EA7BD1-D5D3-4017-8153-556BB89A77D0}"/>
                </a:ext>
              </a:extLst>
            </p:cNvPr>
            <p:cNvPicPr>
              <a:picLocks noChangeAspect="1"/>
            </p:cNvPicPr>
            <p:nvPr/>
          </p:nvPicPr>
          <p:blipFill>
            <a:blip r:embed="rId2"/>
            <a:stretch>
              <a:fillRect/>
            </a:stretch>
          </p:blipFill>
          <p:spPr>
            <a:xfrm>
              <a:off x="1180190" y="2428124"/>
              <a:ext cx="1242168" cy="1135478"/>
            </a:xfrm>
            <a:prstGeom prst="rect">
              <a:avLst/>
            </a:prstGeom>
          </p:spPr>
        </p:pic>
        <p:sp>
          <p:nvSpPr>
            <p:cNvPr id="36" name="TextBox 35">
              <a:extLst>
                <a:ext uri="{FF2B5EF4-FFF2-40B4-BE49-F238E27FC236}">
                  <a16:creationId xmlns:a16="http://schemas.microsoft.com/office/drawing/2014/main" id="{48B973F7-5130-41A8-9D7B-9E5266AB97E8}"/>
                </a:ext>
              </a:extLst>
            </p:cNvPr>
            <p:cNvSpPr txBox="1"/>
            <p:nvPr/>
          </p:nvSpPr>
          <p:spPr>
            <a:xfrm>
              <a:off x="973451" y="3429000"/>
              <a:ext cx="1655646" cy="369332"/>
            </a:xfrm>
            <a:prstGeom prst="rect">
              <a:avLst/>
            </a:prstGeom>
            <a:noFill/>
          </p:spPr>
          <p:txBody>
            <a:bodyPr wrap="none" rtlCol="0">
              <a:spAutoFit/>
            </a:bodyPr>
            <a:lstStyle/>
            <a:p>
              <a:r>
                <a:rPr lang="en-US" dirty="0"/>
                <a:t>GAMA Platform</a:t>
              </a:r>
            </a:p>
          </p:txBody>
        </p:sp>
      </p:grpSp>
      <p:grpSp>
        <p:nvGrpSpPr>
          <p:cNvPr id="38" name="Group 37">
            <a:extLst>
              <a:ext uri="{FF2B5EF4-FFF2-40B4-BE49-F238E27FC236}">
                <a16:creationId xmlns:a16="http://schemas.microsoft.com/office/drawing/2014/main" id="{2BB222A1-95BC-46C7-8235-5B97CC1471DA}"/>
              </a:ext>
            </a:extLst>
          </p:cNvPr>
          <p:cNvGrpSpPr/>
          <p:nvPr/>
        </p:nvGrpSpPr>
        <p:grpSpPr>
          <a:xfrm>
            <a:off x="5229392" y="4520871"/>
            <a:ext cx="1090863" cy="1384694"/>
            <a:chOff x="2422358" y="4760494"/>
            <a:chExt cx="1090863" cy="1384694"/>
          </a:xfrm>
        </p:grpSpPr>
        <p:pic>
          <p:nvPicPr>
            <p:cNvPr id="39" name="Picture 2" descr="Image result for netlogo">
              <a:extLst>
                <a:ext uri="{FF2B5EF4-FFF2-40B4-BE49-F238E27FC236}">
                  <a16:creationId xmlns:a16="http://schemas.microsoft.com/office/drawing/2014/main" id="{014C7D62-A57F-463A-9AAE-6E7792EE72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2358" y="4760494"/>
              <a:ext cx="1090863" cy="1090863"/>
            </a:xfrm>
            <a:prstGeom prst="rect">
              <a:avLst/>
            </a:prstGeom>
            <a:noFill/>
            <a:extLst>
              <a:ext uri="{909E8E84-426E-40DD-AFC4-6F175D3DCCD1}">
                <a14:hiddenFill xmlns:a14="http://schemas.microsoft.com/office/drawing/2010/main">
                  <a:solidFill>
                    <a:srgbClr val="FFFFFF"/>
                  </a:solidFill>
                </a14:hiddenFill>
              </a:ext>
            </a:extLst>
          </p:spPr>
        </p:pic>
        <p:sp>
          <p:nvSpPr>
            <p:cNvPr id="40" name="TextBox 39">
              <a:extLst>
                <a:ext uri="{FF2B5EF4-FFF2-40B4-BE49-F238E27FC236}">
                  <a16:creationId xmlns:a16="http://schemas.microsoft.com/office/drawing/2014/main" id="{810B8AB9-F51C-4092-9265-D6243869B607}"/>
                </a:ext>
              </a:extLst>
            </p:cNvPr>
            <p:cNvSpPr txBox="1"/>
            <p:nvPr/>
          </p:nvSpPr>
          <p:spPr>
            <a:xfrm>
              <a:off x="2480925" y="5775856"/>
              <a:ext cx="973728" cy="369332"/>
            </a:xfrm>
            <a:prstGeom prst="rect">
              <a:avLst/>
            </a:prstGeom>
            <a:noFill/>
          </p:spPr>
          <p:txBody>
            <a:bodyPr wrap="none" rtlCol="0">
              <a:spAutoFit/>
            </a:bodyPr>
            <a:lstStyle/>
            <a:p>
              <a:r>
                <a:rPr lang="en-US" dirty="0"/>
                <a:t>NetLogo</a:t>
              </a:r>
            </a:p>
          </p:txBody>
        </p:sp>
      </p:grpSp>
      <p:sp>
        <p:nvSpPr>
          <p:cNvPr id="43" name="TextBox 42">
            <a:extLst>
              <a:ext uri="{FF2B5EF4-FFF2-40B4-BE49-F238E27FC236}">
                <a16:creationId xmlns:a16="http://schemas.microsoft.com/office/drawing/2014/main" id="{418B843C-C0B5-4937-90CC-9C401088CB97}"/>
              </a:ext>
            </a:extLst>
          </p:cNvPr>
          <p:cNvSpPr txBox="1"/>
          <p:nvPr/>
        </p:nvSpPr>
        <p:spPr>
          <a:xfrm>
            <a:off x="8029143" y="5166901"/>
            <a:ext cx="3211200" cy="369332"/>
          </a:xfrm>
          <a:prstGeom prst="rect">
            <a:avLst/>
          </a:prstGeom>
          <a:noFill/>
        </p:spPr>
        <p:txBody>
          <a:bodyPr wrap="none" rtlCol="0">
            <a:spAutoFit/>
          </a:bodyPr>
          <a:lstStyle/>
          <a:p>
            <a:r>
              <a:rPr lang="en-US" dirty="0">
                <a:hlinkClick r:id="rId4"/>
              </a:rPr>
              <a:t>http://contagion.principate.org/</a:t>
            </a:r>
            <a:endParaRPr lang="en-US" dirty="0"/>
          </a:p>
        </p:txBody>
      </p:sp>
      <p:sp>
        <p:nvSpPr>
          <p:cNvPr id="2" name="TextBox 1">
            <a:extLst>
              <a:ext uri="{FF2B5EF4-FFF2-40B4-BE49-F238E27FC236}">
                <a16:creationId xmlns:a16="http://schemas.microsoft.com/office/drawing/2014/main" id="{B86C6E39-31DA-464D-BE27-03D55FA184DE}"/>
              </a:ext>
            </a:extLst>
          </p:cNvPr>
          <p:cNvSpPr txBox="1"/>
          <p:nvPr/>
        </p:nvSpPr>
        <p:spPr>
          <a:xfrm>
            <a:off x="663672" y="3318504"/>
            <a:ext cx="4129785" cy="523220"/>
          </a:xfrm>
          <a:prstGeom prst="rect">
            <a:avLst/>
          </a:prstGeom>
          <a:noFill/>
        </p:spPr>
        <p:txBody>
          <a:bodyPr wrap="none" rtlCol="0">
            <a:spAutoFit/>
          </a:bodyPr>
          <a:lstStyle/>
          <a:p>
            <a:r>
              <a:rPr lang="en-US" sz="2800" dirty="0"/>
              <a:t>Using</a:t>
            </a:r>
            <a:r>
              <a:rPr lang="en-US" dirty="0"/>
              <a:t> </a:t>
            </a:r>
            <a:r>
              <a:rPr lang="en-US" sz="2800" dirty="0"/>
              <a:t>Agent-based models:</a:t>
            </a:r>
          </a:p>
        </p:txBody>
      </p:sp>
      <p:sp>
        <p:nvSpPr>
          <p:cNvPr id="4" name="TextBox 3">
            <a:extLst>
              <a:ext uri="{FF2B5EF4-FFF2-40B4-BE49-F238E27FC236}">
                <a16:creationId xmlns:a16="http://schemas.microsoft.com/office/drawing/2014/main" id="{894E0BB4-DAD3-42F6-9085-0CEE9BCF4094}"/>
              </a:ext>
            </a:extLst>
          </p:cNvPr>
          <p:cNvSpPr txBox="1"/>
          <p:nvPr/>
        </p:nvSpPr>
        <p:spPr>
          <a:xfrm>
            <a:off x="4275694" y="6073784"/>
            <a:ext cx="2998257" cy="307777"/>
          </a:xfrm>
          <a:prstGeom prst="rect">
            <a:avLst/>
          </a:prstGeom>
          <a:noFill/>
        </p:spPr>
        <p:txBody>
          <a:bodyPr wrap="none" rtlCol="0">
            <a:spAutoFit/>
          </a:bodyPr>
          <a:lstStyle/>
          <a:p>
            <a:r>
              <a:rPr lang="en-US" sz="1400" dirty="0">
                <a:hlinkClick r:id="rId5"/>
              </a:rPr>
              <a:t>https://ccl.northwestern.edu/netlogo/</a:t>
            </a:r>
            <a:endParaRPr lang="en-US" sz="1400" dirty="0"/>
          </a:p>
        </p:txBody>
      </p:sp>
      <p:sp>
        <p:nvSpPr>
          <p:cNvPr id="5" name="TextBox 4">
            <a:extLst>
              <a:ext uri="{FF2B5EF4-FFF2-40B4-BE49-F238E27FC236}">
                <a16:creationId xmlns:a16="http://schemas.microsoft.com/office/drawing/2014/main" id="{9864D4EE-7EF6-497E-B030-40598D8ABC69}"/>
              </a:ext>
            </a:extLst>
          </p:cNvPr>
          <p:cNvSpPr txBox="1"/>
          <p:nvPr/>
        </p:nvSpPr>
        <p:spPr>
          <a:xfrm>
            <a:off x="162437" y="6076867"/>
            <a:ext cx="3398046" cy="307777"/>
          </a:xfrm>
          <a:prstGeom prst="rect">
            <a:avLst/>
          </a:prstGeom>
          <a:noFill/>
        </p:spPr>
        <p:txBody>
          <a:bodyPr wrap="none" rtlCol="0">
            <a:spAutoFit/>
          </a:bodyPr>
          <a:lstStyle/>
          <a:p>
            <a:r>
              <a:rPr lang="en-US" sz="1400" dirty="0">
                <a:hlinkClick r:id="rId6"/>
              </a:rPr>
              <a:t>https://gama-platform.github.io/wiki/Home</a:t>
            </a:r>
            <a:endParaRPr lang="en-US" sz="1400" dirty="0"/>
          </a:p>
        </p:txBody>
      </p:sp>
      <p:pic>
        <p:nvPicPr>
          <p:cNvPr id="7" name="Picture 6">
            <a:extLst>
              <a:ext uri="{FF2B5EF4-FFF2-40B4-BE49-F238E27FC236}">
                <a16:creationId xmlns:a16="http://schemas.microsoft.com/office/drawing/2014/main" id="{63C5E7E7-C780-4EF3-BC5C-EF5747AC4F8D}"/>
              </a:ext>
            </a:extLst>
          </p:cNvPr>
          <p:cNvPicPr>
            <a:picLocks noChangeAspect="1"/>
          </p:cNvPicPr>
          <p:nvPr/>
        </p:nvPicPr>
        <p:blipFill>
          <a:blip r:embed="rId7"/>
          <a:stretch>
            <a:fillRect/>
          </a:stretch>
        </p:blipFill>
        <p:spPr>
          <a:xfrm>
            <a:off x="5101971" y="1134405"/>
            <a:ext cx="3955773" cy="1785272"/>
          </a:xfrm>
          <a:prstGeom prst="rect">
            <a:avLst/>
          </a:prstGeom>
        </p:spPr>
      </p:pic>
      <p:pic>
        <p:nvPicPr>
          <p:cNvPr id="8" name="Picture 7">
            <a:extLst>
              <a:ext uri="{FF2B5EF4-FFF2-40B4-BE49-F238E27FC236}">
                <a16:creationId xmlns:a16="http://schemas.microsoft.com/office/drawing/2014/main" id="{7A79C5DD-EACD-439A-A6A2-51566351B4BB}"/>
              </a:ext>
            </a:extLst>
          </p:cNvPr>
          <p:cNvPicPr>
            <a:picLocks noChangeAspect="1"/>
          </p:cNvPicPr>
          <p:nvPr/>
        </p:nvPicPr>
        <p:blipFill>
          <a:blip r:embed="rId8"/>
          <a:stretch>
            <a:fillRect/>
          </a:stretch>
        </p:blipFill>
        <p:spPr>
          <a:xfrm>
            <a:off x="7344813" y="2468055"/>
            <a:ext cx="4579860" cy="2224118"/>
          </a:xfrm>
          <a:prstGeom prst="rect">
            <a:avLst/>
          </a:prstGeom>
        </p:spPr>
      </p:pic>
    </p:spTree>
    <p:extLst>
      <p:ext uri="{BB962C8B-B14F-4D97-AF65-F5344CB8AC3E}">
        <p14:creationId xmlns:p14="http://schemas.microsoft.com/office/powerpoint/2010/main" val="28662288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70C6741-D66D-4F51-80BB-FD0F159BC100}"/>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Questions?</a:t>
            </a:r>
          </a:p>
        </p:txBody>
      </p:sp>
    </p:spTree>
    <p:extLst>
      <p:ext uri="{BB962C8B-B14F-4D97-AF65-F5344CB8AC3E}">
        <p14:creationId xmlns:p14="http://schemas.microsoft.com/office/powerpoint/2010/main" val="3894104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9B0349EA-0427-4904-91BA-1E57E5A3BE9D}"/>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Why dynamic networks?</a:t>
            </a:r>
          </a:p>
        </p:txBody>
      </p:sp>
      <p:grpSp>
        <p:nvGrpSpPr>
          <p:cNvPr id="6" name="Group 5">
            <a:extLst>
              <a:ext uri="{FF2B5EF4-FFF2-40B4-BE49-F238E27FC236}">
                <a16:creationId xmlns:a16="http://schemas.microsoft.com/office/drawing/2014/main" id="{74E897A9-8480-4452-9233-E1451BC90047}"/>
              </a:ext>
            </a:extLst>
          </p:cNvPr>
          <p:cNvGrpSpPr/>
          <p:nvPr/>
        </p:nvGrpSpPr>
        <p:grpSpPr>
          <a:xfrm>
            <a:off x="1201762" y="2374644"/>
            <a:ext cx="10013066" cy="3364236"/>
            <a:chOff x="1462268" y="3470026"/>
            <a:chExt cx="10013066" cy="3364236"/>
          </a:xfrm>
        </p:grpSpPr>
        <p:pic>
          <p:nvPicPr>
            <p:cNvPr id="8" name="Picture 7" descr="A close up of a logo&#10;&#10;Description automatically generated">
              <a:extLst>
                <a:ext uri="{FF2B5EF4-FFF2-40B4-BE49-F238E27FC236}">
                  <a16:creationId xmlns:a16="http://schemas.microsoft.com/office/drawing/2014/main" id="{D00EE117-6B93-4D9B-A10F-B79D74134199}"/>
                </a:ext>
              </a:extLst>
            </p:cNvPr>
            <p:cNvPicPr>
              <a:picLocks noChangeAspect="1"/>
            </p:cNvPicPr>
            <p:nvPr/>
          </p:nvPicPr>
          <p:blipFill rotWithShape="1">
            <a:blip r:embed="rId3">
              <a:extLst>
                <a:ext uri="{28A0092B-C50C-407E-A947-70E740481C1C}">
                  <a14:useLocalDpi xmlns:a14="http://schemas.microsoft.com/office/drawing/2010/main" val="0"/>
                </a:ext>
              </a:extLst>
            </a:blip>
            <a:srcRect l="23723" t="21869" r="23723" b="21869"/>
            <a:stretch/>
          </p:blipFill>
          <p:spPr>
            <a:xfrm>
              <a:off x="1462268" y="3865804"/>
              <a:ext cx="3364376" cy="2572680"/>
            </a:xfrm>
            <a:prstGeom prst="rect">
              <a:avLst/>
            </a:prstGeom>
          </p:spPr>
        </p:pic>
        <p:pic>
          <p:nvPicPr>
            <p:cNvPr id="10" name="Picture 9" descr="A close up of a map&#10;&#10;Description automatically generated">
              <a:extLst>
                <a:ext uri="{FF2B5EF4-FFF2-40B4-BE49-F238E27FC236}">
                  <a16:creationId xmlns:a16="http://schemas.microsoft.com/office/drawing/2014/main" id="{47FF8805-A28A-4571-B5D8-77A14C9991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65404" y="3470026"/>
              <a:ext cx="4709930" cy="3364236"/>
            </a:xfrm>
            <a:prstGeom prst="rect">
              <a:avLst/>
            </a:prstGeom>
          </p:spPr>
        </p:pic>
        <p:cxnSp>
          <p:nvCxnSpPr>
            <p:cNvPr id="12" name="Straight Arrow Connector 11">
              <a:extLst>
                <a:ext uri="{FF2B5EF4-FFF2-40B4-BE49-F238E27FC236}">
                  <a16:creationId xmlns:a16="http://schemas.microsoft.com/office/drawing/2014/main" id="{49C9A88F-7B86-47C8-9B6A-6B8A0939E90D}"/>
                </a:ext>
              </a:extLst>
            </p:cNvPr>
            <p:cNvCxnSpPr>
              <a:cxnSpLocks/>
              <a:stCxn id="8" idx="3"/>
              <a:endCxn id="10" idx="1"/>
            </p:cNvCxnSpPr>
            <p:nvPr/>
          </p:nvCxnSpPr>
          <p:spPr>
            <a:xfrm>
              <a:off x="4826644" y="5152144"/>
              <a:ext cx="1938760"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6062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CA3FAAD-D48D-413F-A5C1-20271F7B5F95}"/>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Why is interesting in epidemiology?</a:t>
            </a:r>
          </a:p>
        </p:txBody>
      </p:sp>
      <p:sp>
        <p:nvSpPr>
          <p:cNvPr id="7" name="TextBox 6">
            <a:extLst>
              <a:ext uri="{FF2B5EF4-FFF2-40B4-BE49-F238E27FC236}">
                <a16:creationId xmlns:a16="http://schemas.microsoft.com/office/drawing/2014/main" id="{8096A65A-1B77-45F2-B6F1-ECBA6786F3EC}"/>
              </a:ext>
            </a:extLst>
          </p:cNvPr>
          <p:cNvSpPr txBox="1"/>
          <p:nvPr/>
        </p:nvSpPr>
        <p:spPr>
          <a:xfrm>
            <a:off x="566944" y="1438117"/>
            <a:ext cx="10739210" cy="3108543"/>
          </a:xfrm>
          <a:prstGeom prst="rect">
            <a:avLst/>
          </a:prstGeom>
          <a:noFill/>
        </p:spPr>
        <p:txBody>
          <a:bodyPr wrap="square" rtlCol="0">
            <a:spAutoFit/>
          </a:bodyPr>
          <a:lstStyle/>
          <a:p>
            <a:pPr marL="285750" indent="-285750">
              <a:buFont typeface="Arial" panose="020B0604020202020204" pitchFamily="34" charset="0"/>
              <a:buChar char="•"/>
            </a:pPr>
            <a:r>
              <a:rPr lang="es-MX" sz="2800" dirty="0"/>
              <a:t>Contact patterns are usually influenced by extrinsic events (weather conditions, demand, production cycles, etc..)</a:t>
            </a:r>
          </a:p>
          <a:p>
            <a:pPr marL="285750" indent="-285750">
              <a:buFont typeface="Arial" panose="020B0604020202020204" pitchFamily="34" charset="0"/>
              <a:buChar char="•"/>
            </a:pPr>
            <a:endParaRPr lang="es-MX" sz="2800" dirty="0"/>
          </a:p>
          <a:p>
            <a:pPr marL="285750" indent="-285750">
              <a:buFont typeface="Arial" panose="020B0604020202020204" pitchFamily="34" charset="0"/>
              <a:buChar char="•"/>
            </a:pPr>
            <a:r>
              <a:rPr lang="es-MX" sz="2800" dirty="0"/>
              <a:t>Disease transmission has a linear process.</a:t>
            </a:r>
          </a:p>
          <a:p>
            <a:pPr marL="285750" indent="-285750">
              <a:buFont typeface="Arial" panose="020B0604020202020204" pitchFamily="34" charset="0"/>
              <a:buChar char="•"/>
            </a:pPr>
            <a:endParaRPr lang="es-MX" sz="2800" dirty="0"/>
          </a:p>
          <a:p>
            <a:pPr marL="285750" indent="-285750">
              <a:buFont typeface="Arial" panose="020B0604020202020204" pitchFamily="34" charset="0"/>
              <a:buChar char="•"/>
            </a:pPr>
            <a:r>
              <a:rPr lang="en-US" sz="2800" dirty="0"/>
              <a:t>A static network will always contain edges that were not necessarily present at the time when a transmission event occurred, which could be important for estimating the transmission rates</a:t>
            </a:r>
            <a:r>
              <a:rPr lang="es-MX" sz="2800" dirty="0"/>
              <a:t>.</a:t>
            </a:r>
          </a:p>
        </p:txBody>
      </p:sp>
    </p:spTree>
    <p:extLst>
      <p:ext uri="{BB962C8B-B14F-4D97-AF65-F5344CB8AC3E}">
        <p14:creationId xmlns:p14="http://schemas.microsoft.com/office/powerpoint/2010/main" val="2250788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EFDF69-CA30-472E-9E4A-350A939593B0}"/>
              </a:ext>
            </a:extLst>
          </p:cNvPr>
          <p:cNvSpPr>
            <a:spLocks noGrp="1"/>
          </p:cNvSpPr>
          <p:nvPr>
            <p:ph idx="1"/>
          </p:nvPr>
        </p:nvSpPr>
        <p:spPr>
          <a:xfrm>
            <a:off x="984582" y="1602034"/>
            <a:ext cx="3664226" cy="992353"/>
          </a:xfrm>
        </p:spPr>
        <p:txBody>
          <a:bodyPr>
            <a:normAutofit/>
          </a:bodyPr>
          <a:lstStyle/>
          <a:p>
            <a:pPr marL="0" indent="0" algn="ctr">
              <a:buNone/>
            </a:pPr>
            <a:r>
              <a:rPr lang="es-MX" b="1" dirty="0">
                <a:solidFill>
                  <a:schemeClr val="accent1">
                    <a:lumMod val="50000"/>
                  </a:schemeClr>
                </a:solidFill>
              </a:rPr>
              <a:t>Changes on the structure</a:t>
            </a:r>
          </a:p>
        </p:txBody>
      </p:sp>
      <p:sp>
        <p:nvSpPr>
          <p:cNvPr id="4" name="Content Placeholder 2">
            <a:extLst>
              <a:ext uri="{FF2B5EF4-FFF2-40B4-BE49-F238E27FC236}">
                <a16:creationId xmlns:a16="http://schemas.microsoft.com/office/drawing/2014/main" id="{1FBF9DA3-3E1D-4964-954E-1CB7AC7CDE7B}"/>
              </a:ext>
            </a:extLst>
          </p:cNvPr>
          <p:cNvSpPr txBox="1">
            <a:spLocks/>
          </p:cNvSpPr>
          <p:nvPr/>
        </p:nvSpPr>
        <p:spPr>
          <a:xfrm>
            <a:off x="7543094" y="1601124"/>
            <a:ext cx="3664226" cy="9949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b="1" dirty="0">
                <a:solidFill>
                  <a:schemeClr val="accent1">
                    <a:lumMod val="50000"/>
                  </a:schemeClr>
                </a:solidFill>
              </a:rPr>
              <a:t>Study disease transmission</a:t>
            </a:r>
          </a:p>
          <a:p>
            <a:pPr marL="0" indent="0" algn="ctr">
              <a:buNone/>
            </a:pPr>
            <a:endParaRPr lang="en-US" b="1" dirty="0">
              <a:solidFill>
                <a:schemeClr val="accent1">
                  <a:lumMod val="50000"/>
                </a:schemeClr>
              </a:solidFill>
            </a:endParaRPr>
          </a:p>
        </p:txBody>
      </p:sp>
      <p:sp>
        <p:nvSpPr>
          <p:cNvPr id="49" name="Title 1">
            <a:extLst>
              <a:ext uri="{FF2B5EF4-FFF2-40B4-BE49-F238E27FC236}">
                <a16:creationId xmlns:a16="http://schemas.microsoft.com/office/drawing/2014/main" id="{34EB2486-C201-4E3B-99B3-661276A56DAD}"/>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Network dynamics in epidemiology</a:t>
            </a:r>
          </a:p>
        </p:txBody>
      </p:sp>
      <p:grpSp>
        <p:nvGrpSpPr>
          <p:cNvPr id="148" name="Group 147">
            <a:extLst>
              <a:ext uri="{FF2B5EF4-FFF2-40B4-BE49-F238E27FC236}">
                <a16:creationId xmlns:a16="http://schemas.microsoft.com/office/drawing/2014/main" id="{F514C998-01D4-4A7F-BED1-E4A030943774}"/>
              </a:ext>
            </a:extLst>
          </p:cNvPr>
          <p:cNvGrpSpPr/>
          <p:nvPr/>
        </p:nvGrpSpPr>
        <p:grpSpPr>
          <a:xfrm>
            <a:off x="786829" y="2876060"/>
            <a:ext cx="4112456" cy="1957187"/>
            <a:chOff x="438922" y="3204940"/>
            <a:chExt cx="4112456" cy="1957187"/>
          </a:xfrm>
        </p:grpSpPr>
        <p:grpSp>
          <p:nvGrpSpPr>
            <p:cNvPr id="47" name="Group 46">
              <a:extLst>
                <a:ext uri="{FF2B5EF4-FFF2-40B4-BE49-F238E27FC236}">
                  <a16:creationId xmlns:a16="http://schemas.microsoft.com/office/drawing/2014/main" id="{6A226518-8F1B-4E3A-AC91-D52B052B5315}"/>
                </a:ext>
              </a:extLst>
            </p:cNvPr>
            <p:cNvGrpSpPr/>
            <p:nvPr/>
          </p:nvGrpSpPr>
          <p:grpSpPr>
            <a:xfrm>
              <a:off x="2041223" y="3223996"/>
              <a:ext cx="957039" cy="1938131"/>
              <a:chOff x="2491109" y="3346306"/>
              <a:chExt cx="957039" cy="1938131"/>
            </a:xfrm>
          </p:grpSpPr>
          <p:sp>
            <p:nvSpPr>
              <p:cNvPr id="44" name="Rectangle: Rounded Corners 43">
                <a:extLst>
                  <a:ext uri="{FF2B5EF4-FFF2-40B4-BE49-F238E27FC236}">
                    <a16:creationId xmlns:a16="http://schemas.microsoft.com/office/drawing/2014/main" id="{4A23F517-0D55-4E78-AD95-837A83593AA7}"/>
                  </a:ext>
                </a:extLst>
              </p:cNvPr>
              <p:cNvSpPr/>
              <p:nvPr/>
            </p:nvSpPr>
            <p:spPr>
              <a:xfrm>
                <a:off x="2491109" y="3346306"/>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Box 44">
                <a:extLst>
                  <a:ext uri="{FF2B5EF4-FFF2-40B4-BE49-F238E27FC236}">
                    <a16:creationId xmlns:a16="http://schemas.microsoft.com/office/drawing/2014/main" id="{5DBE2905-F93F-477C-8603-53182B3AE9AF}"/>
                  </a:ext>
                </a:extLst>
              </p:cNvPr>
              <p:cNvSpPr txBox="1"/>
              <p:nvPr/>
            </p:nvSpPr>
            <p:spPr>
              <a:xfrm>
                <a:off x="2744623" y="4890944"/>
                <a:ext cx="413896" cy="369332"/>
              </a:xfrm>
              <a:prstGeom prst="rect">
                <a:avLst/>
              </a:prstGeom>
              <a:noFill/>
            </p:spPr>
            <p:txBody>
              <a:bodyPr wrap="none" rtlCol="0">
                <a:spAutoFit/>
              </a:bodyPr>
              <a:lstStyle/>
              <a:p>
                <a:r>
                  <a:rPr lang="en-US" dirty="0"/>
                  <a:t>T2</a:t>
                </a:r>
              </a:p>
            </p:txBody>
          </p:sp>
          <p:sp>
            <p:nvSpPr>
              <p:cNvPr id="23" name="Oval 22">
                <a:extLst>
                  <a:ext uri="{FF2B5EF4-FFF2-40B4-BE49-F238E27FC236}">
                    <a16:creationId xmlns:a16="http://schemas.microsoft.com/office/drawing/2014/main" id="{AD8A4D21-68F5-4BFB-9034-8BCE9356C51C}"/>
                  </a:ext>
                </a:extLst>
              </p:cNvPr>
              <p:cNvSpPr/>
              <p:nvPr/>
            </p:nvSpPr>
            <p:spPr>
              <a:xfrm>
                <a:off x="2573067" y="440415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Oval 23">
                <a:extLst>
                  <a:ext uri="{FF2B5EF4-FFF2-40B4-BE49-F238E27FC236}">
                    <a16:creationId xmlns:a16="http://schemas.microsoft.com/office/drawing/2014/main" id="{F15B9B18-1426-4ABA-812A-7745F3C369F0}"/>
                  </a:ext>
                </a:extLst>
              </p:cNvPr>
              <p:cNvSpPr/>
              <p:nvPr/>
            </p:nvSpPr>
            <p:spPr>
              <a:xfrm rot="2110467">
                <a:off x="2535914" y="378997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8C4F1827-6EB9-4E91-AD9E-42F73774BFA4}"/>
                  </a:ext>
                </a:extLst>
              </p:cNvPr>
              <p:cNvSpPr/>
              <p:nvPr/>
            </p:nvSpPr>
            <p:spPr>
              <a:xfrm>
                <a:off x="3221710" y="3538550"/>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94D7AA5D-C163-4B4B-91E7-62C118D585E3}"/>
                  </a:ext>
                </a:extLst>
              </p:cNvPr>
              <p:cNvSpPr/>
              <p:nvPr/>
            </p:nvSpPr>
            <p:spPr>
              <a:xfrm>
                <a:off x="3231650" y="3974569"/>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75DCD14-CEFB-471B-A6AC-A98D7B097AB4}"/>
                  </a:ext>
                </a:extLst>
              </p:cNvPr>
              <p:cNvSpPr/>
              <p:nvPr/>
            </p:nvSpPr>
            <p:spPr>
              <a:xfrm>
                <a:off x="3259305" y="44041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50077935-C7FD-483F-8CB1-17D897D107C0}"/>
                  </a:ext>
                </a:extLst>
              </p:cNvPr>
              <p:cNvCxnSpPr>
                <a:cxnSpLocks/>
                <a:stCxn id="26" idx="2"/>
                <a:endCxn id="24" idx="6"/>
              </p:cNvCxnSpPr>
              <p:nvPr/>
            </p:nvCxnSpPr>
            <p:spPr>
              <a:xfrm flipH="1" flipV="1">
                <a:off x="2707516" y="3938787"/>
                <a:ext cx="524134" cy="1302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783EE10B-645D-4A0D-86F6-8A0A32F0ED06}"/>
                  </a:ext>
                </a:extLst>
              </p:cNvPr>
              <p:cNvCxnSpPr>
                <a:cxnSpLocks/>
                <a:stCxn id="25" idx="2"/>
                <a:endCxn id="24" idx="0"/>
              </p:cNvCxnSpPr>
              <p:nvPr/>
            </p:nvCxnSpPr>
            <p:spPr>
              <a:xfrm flipH="1">
                <a:off x="2684729" y="3632972"/>
                <a:ext cx="536981" cy="1742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D18FDD6B-0019-49B7-969C-B58C8C973325}"/>
                  </a:ext>
                </a:extLst>
              </p:cNvPr>
              <p:cNvCxnSpPr>
                <a:cxnSpLocks/>
                <a:stCxn id="27" idx="2"/>
                <a:endCxn id="23" idx="6"/>
              </p:cNvCxnSpPr>
              <p:nvPr/>
            </p:nvCxnSpPr>
            <p:spPr>
              <a:xfrm flipH="1">
                <a:off x="2761910" y="4498578"/>
                <a:ext cx="49739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46" name="Group 45">
              <a:extLst>
                <a:ext uri="{FF2B5EF4-FFF2-40B4-BE49-F238E27FC236}">
                  <a16:creationId xmlns:a16="http://schemas.microsoft.com/office/drawing/2014/main" id="{A51A5DE2-E8B9-45D5-9E2F-CAA07FAE35CA}"/>
                </a:ext>
              </a:extLst>
            </p:cNvPr>
            <p:cNvGrpSpPr/>
            <p:nvPr/>
          </p:nvGrpSpPr>
          <p:grpSpPr>
            <a:xfrm>
              <a:off x="438922" y="3213401"/>
              <a:ext cx="949387" cy="1938131"/>
              <a:chOff x="537356" y="3346306"/>
              <a:chExt cx="949387" cy="1938131"/>
            </a:xfrm>
          </p:grpSpPr>
          <p:sp>
            <p:nvSpPr>
              <p:cNvPr id="42" name="Rectangle: Rounded Corners 41">
                <a:extLst>
                  <a:ext uri="{FF2B5EF4-FFF2-40B4-BE49-F238E27FC236}">
                    <a16:creationId xmlns:a16="http://schemas.microsoft.com/office/drawing/2014/main" id="{F7B81A2D-FA66-4038-B43A-FC1573524AD4}"/>
                  </a:ext>
                </a:extLst>
              </p:cNvPr>
              <p:cNvSpPr/>
              <p:nvPr/>
            </p:nvSpPr>
            <p:spPr>
              <a:xfrm>
                <a:off x="537356" y="3346306"/>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DB2AC3C2-50D7-47C5-A121-C8428194FFA2}"/>
                  </a:ext>
                </a:extLst>
              </p:cNvPr>
              <p:cNvSpPr/>
              <p:nvPr/>
            </p:nvSpPr>
            <p:spPr>
              <a:xfrm>
                <a:off x="602027" y="440415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2FBD63EA-A147-4065-9BA7-08E6D8B8D2EF}"/>
                  </a:ext>
                </a:extLst>
              </p:cNvPr>
              <p:cNvSpPr/>
              <p:nvPr/>
            </p:nvSpPr>
            <p:spPr>
              <a:xfrm rot="2110467">
                <a:off x="564874" y="378997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F3089BC-6999-46A2-ADD3-EA383986DA74}"/>
                  </a:ext>
                </a:extLst>
              </p:cNvPr>
              <p:cNvSpPr/>
              <p:nvPr/>
            </p:nvSpPr>
            <p:spPr>
              <a:xfrm>
                <a:off x="1250670" y="3538550"/>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E30E46E3-6BAD-4FF1-9C39-4E19D55CBFE6}"/>
                  </a:ext>
                </a:extLst>
              </p:cNvPr>
              <p:cNvSpPr/>
              <p:nvPr/>
            </p:nvSpPr>
            <p:spPr>
              <a:xfrm>
                <a:off x="1260610" y="3974569"/>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54DD3EF-728A-443B-A831-8405B6A652C5}"/>
                  </a:ext>
                </a:extLst>
              </p:cNvPr>
              <p:cNvSpPr/>
              <p:nvPr/>
            </p:nvSpPr>
            <p:spPr>
              <a:xfrm>
                <a:off x="1288265" y="44041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18D33001-F450-48C2-BFFB-FFF8CABA64CC}"/>
                  </a:ext>
                </a:extLst>
              </p:cNvPr>
              <p:cNvCxnSpPr>
                <a:cxnSpLocks/>
                <a:stCxn id="6" idx="7"/>
                <a:endCxn id="7" idx="2"/>
              </p:cNvCxnSpPr>
              <p:nvPr/>
            </p:nvCxnSpPr>
            <p:spPr>
              <a:xfrm flipV="1">
                <a:off x="752333" y="3632972"/>
                <a:ext cx="498337" cy="2353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AAB63CBD-3453-44A6-B8AC-65EBD6E2E6DF}"/>
                  </a:ext>
                </a:extLst>
              </p:cNvPr>
              <p:cNvCxnSpPr>
                <a:cxnSpLocks/>
                <a:stCxn id="6" idx="7"/>
                <a:endCxn id="8" idx="1"/>
              </p:cNvCxnSpPr>
              <p:nvPr/>
            </p:nvCxnSpPr>
            <p:spPr>
              <a:xfrm>
                <a:off x="752333" y="3868280"/>
                <a:ext cx="535932" cy="1339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94A7E4A8-E417-451D-AFB2-2BB1D4B2AC53}"/>
                  </a:ext>
                </a:extLst>
              </p:cNvPr>
              <p:cNvCxnSpPr>
                <a:cxnSpLocks/>
                <a:stCxn id="5" idx="6"/>
                <a:endCxn id="9" idx="2"/>
              </p:cNvCxnSpPr>
              <p:nvPr/>
            </p:nvCxnSpPr>
            <p:spPr>
              <a:xfrm flipV="1">
                <a:off x="790870" y="4498578"/>
                <a:ext cx="49739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3" name="TextBox 42">
                <a:extLst>
                  <a:ext uri="{FF2B5EF4-FFF2-40B4-BE49-F238E27FC236}">
                    <a16:creationId xmlns:a16="http://schemas.microsoft.com/office/drawing/2014/main" id="{A1E8808E-B48E-4FDB-A4AB-6742C7157E68}"/>
                  </a:ext>
                </a:extLst>
              </p:cNvPr>
              <p:cNvSpPr txBox="1"/>
              <p:nvPr/>
            </p:nvSpPr>
            <p:spPr>
              <a:xfrm>
                <a:off x="790870" y="4890944"/>
                <a:ext cx="413896" cy="369332"/>
              </a:xfrm>
              <a:prstGeom prst="rect">
                <a:avLst/>
              </a:prstGeom>
              <a:noFill/>
            </p:spPr>
            <p:txBody>
              <a:bodyPr wrap="none" rtlCol="0">
                <a:spAutoFit/>
              </a:bodyPr>
              <a:lstStyle/>
              <a:p>
                <a:r>
                  <a:rPr lang="en-US" dirty="0"/>
                  <a:t>T1</a:t>
                </a:r>
              </a:p>
            </p:txBody>
          </p:sp>
        </p:grpSp>
        <p:sp>
          <p:nvSpPr>
            <p:cNvPr id="48" name="Arrow: Right 47">
              <a:extLst>
                <a:ext uri="{FF2B5EF4-FFF2-40B4-BE49-F238E27FC236}">
                  <a16:creationId xmlns:a16="http://schemas.microsoft.com/office/drawing/2014/main" id="{FCF1EA9E-B1F4-4511-BA1E-5BDF9B11208F}"/>
                </a:ext>
              </a:extLst>
            </p:cNvPr>
            <p:cNvSpPr/>
            <p:nvPr/>
          </p:nvSpPr>
          <p:spPr>
            <a:xfrm>
              <a:off x="1456046" y="4088136"/>
              <a:ext cx="523341" cy="27753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Rounded Corners 99">
              <a:extLst>
                <a:ext uri="{FF2B5EF4-FFF2-40B4-BE49-F238E27FC236}">
                  <a16:creationId xmlns:a16="http://schemas.microsoft.com/office/drawing/2014/main" id="{A48D5833-EE09-4B7E-A9BB-42A9778E0643}"/>
                </a:ext>
              </a:extLst>
            </p:cNvPr>
            <p:cNvSpPr/>
            <p:nvPr/>
          </p:nvSpPr>
          <p:spPr>
            <a:xfrm>
              <a:off x="3601991" y="3204940"/>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TextBox 100">
              <a:extLst>
                <a:ext uri="{FF2B5EF4-FFF2-40B4-BE49-F238E27FC236}">
                  <a16:creationId xmlns:a16="http://schemas.microsoft.com/office/drawing/2014/main" id="{CACC2B96-3E80-4907-BC4E-EEBD04490406}"/>
                </a:ext>
              </a:extLst>
            </p:cNvPr>
            <p:cNvSpPr txBox="1"/>
            <p:nvPr/>
          </p:nvSpPr>
          <p:spPr>
            <a:xfrm>
              <a:off x="3855505" y="4749578"/>
              <a:ext cx="413896" cy="369332"/>
            </a:xfrm>
            <a:prstGeom prst="rect">
              <a:avLst/>
            </a:prstGeom>
            <a:noFill/>
          </p:spPr>
          <p:txBody>
            <a:bodyPr wrap="none" rtlCol="0">
              <a:spAutoFit/>
            </a:bodyPr>
            <a:lstStyle/>
            <a:p>
              <a:r>
                <a:rPr lang="en-US" dirty="0"/>
                <a:t>T3</a:t>
              </a:r>
            </a:p>
          </p:txBody>
        </p:sp>
        <p:sp>
          <p:nvSpPr>
            <p:cNvPr id="102" name="Oval 101">
              <a:extLst>
                <a:ext uri="{FF2B5EF4-FFF2-40B4-BE49-F238E27FC236}">
                  <a16:creationId xmlns:a16="http://schemas.microsoft.com/office/drawing/2014/main" id="{3C87139B-D1F8-42C4-BC7A-70E442A12B5D}"/>
                </a:ext>
              </a:extLst>
            </p:cNvPr>
            <p:cNvSpPr/>
            <p:nvPr/>
          </p:nvSpPr>
          <p:spPr>
            <a:xfrm rot="21378897">
              <a:off x="3869917" y="425822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3" name="Oval 102">
              <a:extLst>
                <a:ext uri="{FF2B5EF4-FFF2-40B4-BE49-F238E27FC236}">
                  <a16:creationId xmlns:a16="http://schemas.microsoft.com/office/drawing/2014/main" id="{9148F6B6-4CE5-44E0-9E8A-CA971031A303}"/>
                </a:ext>
              </a:extLst>
            </p:cNvPr>
            <p:cNvSpPr/>
            <p:nvPr/>
          </p:nvSpPr>
          <p:spPr>
            <a:xfrm rot="1698840">
              <a:off x="3832764" y="364404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4" name="Oval 103">
              <a:extLst>
                <a:ext uri="{FF2B5EF4-FFF2-40B4-BE49-F238E27FC236}">
                  <a16:creationId xmlns:a16="http://schemas.microsoft.com/office/drawing/2014/main" id="{74D3C662-1255-43C6-A692-362FE914A8DC}"/>
                </a:ext>
              </a:extLst>
            </p:cNvPr>
            <p:cNvSpPr/>
            <p:nvPr/>
          </p:nvSpPr>
          <p:spPr>
            <a:xfrm>
              <a:off x="4178849" y="3549095"/>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E8032A4E-2926-42A8-B1E3-219C9395132E}"/>
                </a:ext>
              </a:extLst>
            </p:cNvPr>
            <p:cNvSpPr/>
            <p:nvPr/>
          </p:nvSpPr>
          <p:spPr>
            <a:xfrm>
              <a:off x="4188789" y="3985114"/>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3C4A36E4-2AD8-40CE-A25C-1558042A217A}"/>
                </a:ext>
              </a:extLst>
            </p:cNvPr>
            <p:cNvSpPr/>
            <p:nvPr/>
          </p:nvSpPr>
          <p:spPr>
            <a:xfrm rot="214383">
              <a:off x="4184545" y="44252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7" name="Straight Arrow Connector 106">
              <a:extLst>
                <a:ext uri="{FF2B5EF4-FFF2-40B4-BE49-F238E27FC236}">
                  <a16:creationId xmlns:a16="http://schemas.microsoft.com/office/drawing/2014/main" id="{3338A189-D52D-4602-A4C3-499A9F8ECE63}"/>
                </a:ext>
              </a:extLst>
            </p:cNvPr>
            <p:cNvCxnSpPr>
              <a:cxnSpLocks/>
              <a:stCxn id="105" idx="4"/>
              <a:endCxn id="106" idx="0"/>
            </p:cNvCxnSpPr>
            <p:nvPr/>
          </p:nvCxnSpPr>
          <p:spPr>
            <a:xfrm>
              <a:off x="4283211" y="4173957"/>
              <a:ext cx="1640" cy="2514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8" name="Straight Arrow Connector 107">
              <a:extLst>
                <a:ext uri="{FF2B5EF4-FFF2-40B4-BE49-F238E27FC236}">
                  <a16:creationId xmlns:a16="http://schemas.microsoft.com/office/drawing/2014/main" id="{7B357384-FC49-4BDC-A3F7-3E6BA469712A}"/>
                </a:ext>
              </a:extLst>
            </p:cNvPr>
            <p:cNvCxnSpPr>
              <a:cxnSpLocks/>
              <a:stCxn id="104" idx="4"/>
              <a:endCxn id="105" idx="0"/>
            </p:cNvCxnSpPr>
            <p:nvPr/>
          </p:nvCxnSpPr>
          <p:spPr>
            <a:xfrm>
              <a:off x="4273271" y="3737938"/>
              <a:ext cx="9940" cy="2471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9" name="Straight Arrow Connector 108">
              <a:extLst>
                <a:ext uri="{FF2B5EF4-FFF2-40B4-BE49-F238E27FC236}">
                  <a16:creationId xmlns:a16="http://schemas.microsoft.com/office/drawing/2014/main" id="{A28B52B2-C042-4C73-AD96-8089363052EB}"/>
                </a:ext>
              </a:extLst>
            </p:cNvPr>
            <p:cNvCxnSpPr>
              <a:cxnSpLocks/>
              <a:stCxn id="103" idx="5"/>
              <a:endCxn id="102" idx="0"/>
            </p:cNvCxnSpPr>
            <p:nvPr/>
          </p:nvCxnSpPr>
          <p:spPr>
            <a:xfrm>
              <a:off x="3954297" y="3828910"/>
              <a:ext cx="3973" cy="4295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0" name="Arrow: Right 109">
              <a:extLst>
                <a:ext uri="{FF2B5EF4-FFF2-40B4-BE49-F238E27FC236}">
                  <a16:creationId xmlns:a16="http://schemas.microsoft.com/office/drawing/2014/main" id="{649BBA0D-4253-40DA-85B8-4086393ECC8D}"/>
                </a:ext>
              </a:extLst>
            </p:cNvPr>
            <p:cNvSpPr/>
            <p:nvPr/>
          </p:nvSpPr>
          <p:spPr>
            <a:xfrm>
              <a:off x="3016814" y="4069080"/>
              <a:ext cx="523341" cy="27753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7" name="Group 146">
            <a:extLst>
              <a:ext uri="{FF2B5EF4-FFF2-40B4-BE49-F238E27FC236}">
                <a16:creationId xmlns:a16="http://schemas.microsoft.com/office/drawing/2014/main" id="{EF72944F-518E-4BBA-973F-DD26B0747089}"/>
              </a:ext>
            </a:extLst>
          </p:cNvPr>
          <p:cNvGrpSpPr/>
          <p:nvPr/>
        </p:nvGrpSpPr>
        <p:grpSpPr>
          <a:xfrm>
            <a:off x="7237478" y="2870206"/>
            <a:ext cx="4103022" cy="1938880"/>
            <a:chOff x="7414903" y="3204940"/>
            <a:chExt cx="4103022" cy="1938880"/>
          </a:xfrm>
        </p:grpSpPr>
        <p:sp>
          <p:nvSpPr>
            <p:cNvPr id="62" name="Rectangle: Rounded Corners 61">
              <a:extLst>
                <a:ext uri="{FF2B5EF4-FFF2-40B4-BE49-F238E27FC236}">
                  <a16:creationId xmlns:a16="http://schemas.microsoft.com/office/drawing/2014/main" id="{FCF1DBFB-66AB-4F97-AE67-ABAAD24C71A7}"/>
                </a:ext>
              </a:extLst>
            </p:cNvPr>
            <p:cNvSpPr/>
            <p:nvPr/>
          </p:nvSpPr>
          <p:spPr>
            <a:xfrm>
              <a:off x="7414903" y="3205689"/>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Oval 62">
              <a:extLst>
                <a:ext uri="{FF2B5EF4-FFF2-40B4-BE49-F238E27FC236}">
                  <a16:creationId xmlns:a16="http://schemas.microsoft.com/office/drawing/2014/main" id="{0C9CDF90-969B-4BCD-BCF5-8E333720A1E0}"/>
                </a:ext>
              </a:extLst>
            </p:cNvPr>
            <p:cNvSpPr/>
            <p:nvPr/>
          </p:nvSpPr>
          <p:spPr>
            <a:xfrm rot="1055702">
              <a:off x="7646593" y="4163410"/>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4" name="Oval 63">
              <a:extLst>
                <a:ext uri="{FF2B5EF4-FFF2-40B4-BE49-F238E27FC236}">
                  <a16:creationId xmlns:a16="http://schemas.microsoft.com/office/drawing/2014/main" id="{163070DB-8A56-4682-A0E9-4100B11D6E04}"/>
                </a:ext>
              </a:extLst>
            </p:cNvPr>
            <p:cNvSpPr/>
            <p:nvPr/>
          </p:nvSpPr>
          <p:spPr>
            <a:xfrm rot="6384305">
              <a:off x="7502158" y="3334578"/>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B18AF0E9-EB69-4991-8246-DA56A66393C5}"/>
                </a:ext>
              </a:extLst>
            </p:cNvPr>
            <p:cNvSpPr/>
            <p:nvPr/>
          </p:nvSpPr>
          <p:spPr>
            <a:xfrm rot="5400000">
              <a:off x="7527458" y="3806266"/>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6" name="Oval 65">
              <a:extLst>
                <a:ext uri="{FF2B5EF4-FFF2-40B4-BE49-F238E27FC236}">
                  <a16:creationId xmlns:a16="http://schemas.microsoft.com/office/drawing/2014/main" id="{EBBC752F-3C7B-4A63-A597-77D682673E1A}"/>
                </a:ext>
              </a:extLst>
            </p:cNvPr>
            <p:cNvSpPr/>
            <p:nvPr/>
          </p:nvSpPr>
          <p:spPr>
            <a:xfrm>
              <a:off x="7973571" y="3691470"/>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974F4285-0840-4EF9-8671-F768DDC84F4E}"/>
                </a:ext>
              </a:extLst>
            </p:cNvPr>
            <p:cNvSpPr/>
            <p:nvPr/>
          </p:nvSpPr>
          <p:spPr>
            <a:xfrm>
              <a:off x="8115047" y="4413712"/>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68" name="Straight Arrow Connector 67">
              <a:extLst>
                <a:ext uri="{FF2B5EF4-FFF2-40B4-BE49-F238E27FC236}">
                  <a16:creationId xmlns:a16="http://schemas.microsoft.com/office/drawing/2014/main" id="{A28FACF9-EB76-4689-A6A1-EED1A0C737CE}"/>
                </a:ext>
              </a:extLst>
            </p:cNvPr>
            <p:cNvCxnSpPr>
              <a:cxnSpLocks/>
              <a:stCxn id="64" idx="7"/>
              <a:endCxn id="65" idx="2"/>
            </p:cNvCxnSpPr>
            <p:nvPr/>
          </p:nvCxnSpPr>
          <p:spPr>
            <a:xfrm flipH="1">
              <a:off x="7621879" y="3511904"/>
              <a:ext cx="19892" cy="2943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FDF13471-8B5E-4715-8132-786389DF1E8E}"/>
                </a:ext>
              </a:extLst>
            </p:cNvPr>
            <p:cNvCxnSpPr>
              <a:cxnSpLocks/>
              <a:stCxn id="64" idx="7"/>
              <a:endCxn id="66" idx="1"/>
            </p:cNvCxnSpPr>
            <p:nvPr/>
          </p:nvCxnSpPr>
          <p:spPr>
            <a:xfrm>
              <a:off x="7641771" y="3511904"/>
              <a:ext cx="359455" cy="207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0" name="Straight Arrow Connector 69">
              <a:extLst>
                <a:ext uri="{FF2B5EF4-FFF2-40B4-BE49-F238E27FC236}">
                  <a16:creationId xmlns:a16="http://schemas.microsoft.com/office/drawing/2014/main" id="{96E8904F-1599-446E-8CEC-7B2615DF4A01}"/>
                </a:ext>
              </a:extLst>
            </p:cNvPr>
            <p:cNvCxnSpPr>
              <a:cxnSpLocks/>
              <a:stCxn id="63" idx="6"/>
              <a:endCxn id="67" idx="2"/>
            </p:cNvCxnSpPr>
            <p:nvPr/>
          </p:nvCxnSpPr>
          <p:spPr>
            <a:xfrm>
              <a:off x="7831019" y="4286374"/>
              <a:ext cx="284028" cy="2217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1" name="TextBox 70">
              <a:extLst>
                <a:ext uri="{FF2B5EF4-FFF2-40B4-BE49-F238E27FC236}">
                  <a16:creationId xmlns:a16="http://schemas.microsoft.com/office/drawing/2014/main" id="{0F9968F7-C528-449C-98EC-A35CCA3967B5}"/>
                </a:ext>
              </a:extLst>
            </p:cNvPr>
            <p:cNvSpPr txBox="1"/>
            <p:nvPr/>
          </p:nvSpPr>
          <p:spPr>
            <a:xfrm>
              <a:off x="7668417" y="4750327"/>
              <a:ext cx="413896" cy="369332"/>
            </a:xfrm>
            <a:prstGeom prst="rect">
              <a:avLst/>
            </a:prstGeom>
            <a:noFill/>
          </p:spPr>
          <p:txBody>
            <a:bodyPr wrap="none" rtlCol="0">
              <a:spAutoFit/>
            </a:bodyPr>
            <a:lstStyle/>
            <a:p>
              <a:r>
                <a:rPr lang="en-US" dirty="0"/>
                <a:t>T1</a:t>
              </a:r>
            </a:p>
          </p:txBody>
        </p:sp>
        <p:sp>
          <p:nvSpPr>
            <p:cNvPr id="72" name="Arrow: Right 71">
              <a:extLst>
                <a:ext uri="{FF2B5EF4-FFF2-40B4-BE49-F238E27FC236}">
                  <a16:creationId xmlns:a16="http://schemas.microsoft.com/office/drawing/2014/main" id="{3DD3D148-D6F4-4D14-844A-4D0B8E1135CF}"/>
                </a:ext>
              </a:extLst>
            </p:cNvPr>
            <p:cNvSpPr/>
            <p:nvPr/>
          </p:nvSpPr>
          <p:spPr>
            <a:xfrm>
              <a:off x="8382563" y="4069080"/>
              <a:ext cx="593108" cy="27753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4" name="Straight Arrow Connector 83">
              <a:extLst>
                <a:ext uri="{FF2B5EF4-FFF2-40B4-BE49-F238E27FC236}">
                  <a16:creationId xmlns:a16="http://schemas.microsoft.com/office/drawing/2014/main" id="{F5FFE360-B2FC-4968-8AD5-2A89A151236B}"/>
                </a:ext>
              </a:extLst>
            </p:cNvPr>
            <p:cNvCxnSpPr>
              <a:cxnSpLocks/>
              <a:stCxn id="65" idx="6"/>
              <a:endCxn id="63" idx="1"/>
            </p:cNvCxnSpPr>
            <p:nvPr/>
          </p:nvCxnSpPr>
          <p:spPr>
            <a:xfrm>
              <a:off x="7621879" y="3995109"/>
              <a:ext cx="75675" cy="17889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3" name="Rectangle: Rounded Corners 122">
              <a:extLst>
                <a:ext uri="{FF2B5EF4-FFF2-40B4-BE49-F238E27FC236}">
                  <a16:creationId xmlns:a16="http://schemas.microsoft.com/office/drawing/2014/main" id="{1E977112-4F1B-4C1F-85E6-BFAF6E8BB9F1}"/>
                </a:ext>
              </a:extLst>
            </p:cNvPr>
            <p:cNvSpPr/>
            <p:nvPr/>
          </p:nvSpPr>
          <p:spPr>
            <a:xfrm>
              <a:off x="9007770" y="3204940"/>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Oval 123">
              <a:extLst>
                <a:ext uri="{FF2B5EF4-FFF2-40B4-BE49-F238E27FC236}">
                  <a16:creationId xmlns:a16="http://schemas.microsoft.com/office/drawing/2014/main" id="{5C74ECEA-8E17-499F-AE24-35BB449AF78A}"/>
                </a:ext>
              </a:extLst>
            </p:cNvPr>
            <p:cNvSpPr/>
            <p:nvPr/>
          </p:nvSpPr>
          <p:spPr>
            <a:xfrm rot="1055702">
              <a:off x="9239460" y="4162661"/>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5" name="Oval 124">
              <a:extLst>
                <a:ext uri="{FF2B5EF4-FFF2-40B4-BE49-F238E27FC236}">
                  <a16:creationId xmlns:a16="http://schemas.microsoft.com/office/drawing/2014/main" id="{9CE48DEB-954E-4524-BB29-A50EC614FF6F}"/>
                </a:ext>
              </a:extLst>
            </p:cNvPr>
            <p:cNvSpPr/>
            <p:nvPr/>
          </p:nvSpPr>
          <p:spPr>
            <a:xfrm rot="6384305">
              <a:off x="9095025" y="3333829"/>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966F516B-4820-4AA5-B715-B50BA7BD6139}"/>
                </a:ext>
              </a:extLst>
            </p:cNvPr>
            <p:cNvSpPr/>
            <p:nvPr/>
          </p:nvSpPr>
          <p:spPr>
            <a:xfrm rot="5400000">
              <a:off x="9120325" y="3805517"/>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7" name="Oval 126">
              <a:extLst>
                <a:ext uri="{FF2B5EF4-FFF2-40B4-BE49-F238E27FC236}">
                  <a16:creationId xmlns:a16="http://schemas.microsoft.com/office/drawing/2014/main" id="{42E18B1A-6C83-4B09-BF29-295DC7A5E7C4}"/>
                </a:ext>
              </a:extLst>
            </p:cNvPr>
            <p:cNvSpPr/>
            <p:nvPr/>
          </p:nvSpPr>
          <p:spPr>
            <a:xfrm>
              <a:off x="9566438" y="3690721"/>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C57F37B8-2553-4A06-9EF1-EBFA2A0D2C14}"/>
                </a:ext>
              </a:extLst>
            </p:cNvPr>
            <p:cNvSpPr/>
            <p:nvPr/>
          </p:nvSpPr>
          <p:spPr>
            <a:xfrm>
              <a:off x="9707914" y="4412963"/>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29" name="Straight Arrow Connector 128">
              <a:extLst>
                <a:ext uri="{FF2B5EF4-FFF2-40B4-BE49-F238E27FC236}">
                  <a16:creationId xmlns:a16="http://schemas.microsoft.com/office/drawing/2014/main" id="{94E935FF-C40B-4B05-8A23-5D4D8E00D5A7}"/>
                </a:ext>
              </a:extLst>
            </p:cNvPr>
            <p:cNvCxnSpPr>
              <a:cxnSpLocks/>
              <a:stCxn id="125" idx="7"/>
              <a:endCxn id="126" idx="2"/>
            </p:cNvCxnSpPr>
            <p:nvPr/>
          </p:nvCxnSpPr>
          <p:spPr>
            <a:xfrm flipH="1">
              <a:off x="9214746" y="3511155"/>
              <a:ext cx="19892" cy="2943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0" name="Straight Arrow Connector 129">
              <a:extLst>
                <a:ext uri="{FF2B5EF4-FFF2-40B4-BE49-F238E27FC236}">
                  <a16:creationId xmlns:a16="http://schemas.microsoft.com/office/drawing/2014/main" id="{937FA03B-9315-4A36-BB06-A2FE795C1DD8}"/>
                </a:ext>
              </a:extLst>
            </p:cNvPr>
            <p:cNvCxnSpPr>
              <a:cxnSpLocks/>
              <a:stCxn id="125" idx="7"/>
              <a:endCxn id="127" idx="1"/>
            </p:cNvCxnSpPr>
            <p:nvPr/>
          </p:nvCxnSpPr>
          <p:spPr>
            <a:xfrm>
              <a:off x="9234638" y="3511155"/>
              <a:ext cx="359455" cy="207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1" name="Straight Arrow Connector 130">
              <a:extLst>
                <a:ext uri="{FF2B5EF4-FFF2-40B4-BE49-F238E27FC236}">
                  <a16:creationId xmlns:a16="http://schemas.microsoft.com/office/drawing/2014/main" id="{FB2502E6-8846-4BD7-8683-719D94A46AB4}"/>
                </a:ext>
              </a:extLst>
            </p:cNvPr>
            <p:cNvCxnSpPr>
              <a:cxnSpLocks/>
              <a:stCxn id="124" idx="6"/>
              <a:endCxn id="128" idx="2"/>
            </p:cNvCxnSpPr>
            <p:nvPr/>
          </p:nvCxnSpPr>
          <p:spPr>
            <a:xfrm>
              <a:off x="9423886" y="4285625"/>
              <a:ext cx="284028" cy="2217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2" name="TextBox 131">
              <a:extLst>
                <a:ext uri="{FF2B5EF4-FFF2-40B4-BE49-F238E27FC236}">
                  <a16:creationId xmlns:a16="http://schemas.microsoft.com/office/drawing/2014/main" id="{3B443C45-F4CC-45E6-B549-38DFA9EC8EED}"/>
                </a:ext>
              </a:extLst>
            </p:cNvPr>
            <p:cNvSpPr txBox="1"/>
            <p:nvPr/>
          </p:nvSpPr>
          <p:spPr>
            <a:xfrm>
              <a:off x="9261284" y="4749578"/>
              <a:ext cx="413896" cy="369332"/>
            </a:xfrm>
            <a:prstGeom prst="rect">
              <a:avLst/>
            </a:prstGeom>
            <a:noFill/>
          </p:spPr>
          <p:txBody>
            <a:bodyPr wrap="none" rtlCol="0">
              <a:spAutoFit/>
            </a:bodyPr>
            <a:lstStyle/>
            <a:p>
              <a:r>
                <a:rPr lang="en-US" dirty="0"/>
                <a:t>T2</a:t>
              </a:r>
            </a:p>
          </p:txBody>
        </p:sp>
        <p:sp>
          <p:nvSpPr>
            <p:cNvPr id="133" name="Arrow: Right 132">
              <a:extLst>
                <a:ext uri="{FF2B5EF4-FFF2-40B4-BE49-F238E27FC236}">
                  <a16:creationId xmlns:a16="http://schemas.microsoft.com/office/drawing/2014/main" id="{6866B991-B2B0-4FCB-89E7-3B205F8CA138}"/>
                </a:ext>
              </a:extLst>
            </p:cNvPr>
            <p:cNvSpPr/>
            <p:nvPr/>
          </p:nvSpPr>
          <p:spPr>
            <a:xfrm>
              <a:off x="9975430" y="4068331"/>
              <a:ext cx="593108" cy="27753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4" name="Straight Arrow Connector 133">
              <a:extLst>
                <a:ext uri="{FF2B5EF4-FFF2-40B4-BE49-F238E27FC236}">
                  <a16:creationId xmlns:a16="http://schemas.microsoft.com/office/drawing/2014/main" id="{A167EE2C-D046-43CE-96FC-9AC2115137A5}"/>
                </a:ext>
              </a:extLst>
            </p:cNvPr>
            <p:cNvCxnSpPr>
              <a:cxnSpLocks/>
              <a:stCxn id="126" idx="6"/>
              <a:endCxn id="124" idx="1"/>
            </p:cNvCxnSpPr>
            <p:nvPr/>
          </p:nvCxnSpPr>
          <p:spPr>
            <a:xfrm>
              <a:off x="9214746" y="3994360"/>
              <a:ext cx="75675" cy="17889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5" name="Rectangle: Rounded Corners 134">
              <a:extLst>
                <a:ext uri="{FF2B5EF4-FFF2-40B4-BE49-F238E27FC236}">
                  <a16:creationId xmlns:a16="http://schemas.microsoft.com/office/drawing/2014/main" id="{65494A9E-8930-4258-B0EB-9F5397899D9D}"/>
                </a:ext>
              </a:extLst>
            </p:cNvPr>
            <p:cNvSpPr/>
            <p:nvPr/>
          </p:nvSpPr>
          <p:spPr>
            <a:xfrm>
              <a:off x="10568538" y="3204940"/>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Oval 135">
              <a:extLst>
                <a:ext uri="{FF2B5EF4-FFF2-40B4-BE49-F238E27FC236}">
                  <a16:creationId xmlns:a16="http://schemas.microsoft.com/office/drawing/2014/main" id="{F52C35AD-BDD2-47AF-855F-209BED0E75DB}"/>
                </a:ext>
              </a:extLst>
            </p:cNvPr>
            <p:cNvSpPr/>
            <p:nvPr/>
          </p:nvSpPr>
          <p:spPr>
            <a:xfrm rot="1055702">
              <a:off x="10800228" y="4162661"/>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7" name="Oval 136">
              <a:extLst>
                <a:ext uri="{FF2B5EF4-FFF2-40B4-BE49-F238E27FC236}">
                  <a16:creationId xmlns:a16="http://schemas.microsoft.com/office/drawing/2014/main" id="{36EB50AC-1294-4982-A8E6-C5386F8E2100}"/>
                </a:ext>
              </a:extLst>
            </p:cNvPr>
            <p:cNvSpPr/>
            <p:nvPr/>
          </p:nvSpPr>
          <p:spPr>
            <a:xfrm rot="6384305">
              <a:off x="10655793" y="3333829"/>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D09F6E64-DF76-48E8-874F-2E9FD4C83076}"/>
                </a:ext>
              </a:extLst>
            </p:cNvPr>
            <p:cNvSpPr/>
            <p:nvPr/>
          </p:nvSpPr>
          <p:spPr>
            <a:xfrm rot="5400000">
              <a:off x="10681093" y="3805517"/>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9" name="Oval 138">
              <a:extLst>
                <a:ext uri="{FF2B5EF4-FFF2-40B4-BE49-F238E27FC236}">
                  <a16:creationId xmlns:a16="http://schemas.microsoft.com/office/drawing/2014/main" id="{0B84CEF2-1B1C-47B8-A095-F409D33B5019}"/>
                </a:ext>
              </a:extLst>
            </p:cNvPr>
            <p:cNvSpPr/>
            <p:nvPr/>
          </p:nvSpPr>
          <p:spPr>
            <a:xfrm>
              <a:off x="11127206" y="3690721"/>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942BDC5A-A874-4CBF-8A9D-477BD2822E51}"/>
                </a:ext>
              </a:extLst>
            </p:cNvPr>
            <p:cNvSpPr/>
            <p:nvPr/>
          </p:nvSpPr>
          <p:spPr>
            <a:xfrm>
              <a:off x="11268682" y="4412963"/>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41" name="Straight Arrow Connector 140">
              <a:extLst>
                <a:ext uri="{FF2B5EF4-FFF2-40B4-BE49-F238E27FC236}">
                  <a16:creationId xmlns:a16="http://schemas.microsoft.com/office/drawing/2014/main" id="{303DDEB3-B1F1-432E-A8C6-A57C02601C09}"/>
                </a:ext>
              </a:extLst>
            </p:cNvPr>
            <p:cNvCxnSpPr>
              <a:cxnSpLocks/>
              <a:stCxn id="137" idx="7"/>
              <a:endCxn id="138" idx="2"/>
            </p:cNvCxnSpPr>
            <p:nvPr/>
          </p:nvCxnSpPr>
          <p:spPr>
            <a:xfrm flipH="1">
              <a:off x="10775514" y="3511155"/>
              <a:ext cx="19892" cy="2943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2" name="Straight Arrow Connector 141">
              <a:extLst>
                <a:ext uri="{FF2B5EF4-FFF2-40B4-BE49-F238E27FC236}">
                  <a16:creationId xmlns:a16="http://schemas.microsoft.com/office/drawing/2014/main" id="{D6E68E77-B7C8-4D57-855B-4E29B89B41AD}"/>
                </a:ext>
              </a:extLst>
            </p:cNvPr>
            <p:cNvCxnSpPr>
              <a:cxnSpLocks/>
              <a:stCxn id="137" idx="7"/>
              <a:endCxn id="139" idx="1"/>
            </p:cNvCxnSpPr>
            <p:nvPr/>
          </p:nvCxnSpPr>
          <p:spPr>
            <a:xfrm>
              <a:off x="10795406" y="3511155"/>
              <a:ext cx="359455" cy="207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3" name="Straight Arrow Connector 142">
              <a:extLst>
                <a:ext uri="{FF2B5EF4-FFF2-40B4-BE49-F238E27FC236}">
                  <a16:creationId xmlns:a16="http://schemas.microsoft.com/office/drawing/2014/main" id="{FB1C6664-A82C-455C-A54B-1ACCD87BADE7}"/>
                </a:ext>
              </a:extLst>
            </p:cNvPr>
            <p:cNvCxnSpPr>
              <a:cxnSpLocks/>
              <a:stCxn id="136" idx="6"/>
              <a:endCxn id="140" idx="2"/>
            </p:cNvCxnSpPr>
            <p:nvPr/>
          </p:nvCxnSpPr>
          <p:spPr>
            <a:xfrm>
              <a:off x="10984654" y="4285625"/>
              <a:ext cx="284028" cy="2217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4" name="TextBox 143">
              <a:extLst>
                <a:ext uri="{FF2B5EF4-FFF2-40B4-BE49-F238E27FC236}">
                  <a16:creationId xmlns:a16="http://schemas.microsoft.com/office/drawing/2014/main" id="{E8B3DF44-B17B-4964-99F3-6D6A90935C73}"/>
                </a:ext>
              </a:extLst>
            </p:cNvPr>
            <p:cNvSpPr txBox="1"/>
            <p:nvPr/>
          </p:nvSpPr>
          <p:spPr>
            <a:xfrm>
              <a:off x="10822052" y="4749578"/>
              <a:ext cx="413896" cy="369332"/>
            </a:xfrm>
            <a:prstGeom prst="rect">
              <a:avLst/>
            </a:prstGeom>
            <a:noFill/>
          </p:spPr>
          <p:txBody>
            <a:bodyPr wrap="none" rtlCol="0">
              <a:spAutoFit/>
            </a:bodyPr>
            <a:lstStyle/>
            <a:p>
              <a:r>
                <a:rPr lang="en-US" dirty="0"/>
                <a:t>T3</a:t>
              </a:r>
            </a:p>
          </p:txBody>
        </p:sp>
        <p:cxnSp>
          <p:nvCxnSpPr>
            <p:cNvPr id="146" name="Straight Arrow Connector 145">
              <a:extLst>
                <a:ext uri="{FF2B5EF4-FFF2-40B4-BE49-F238E27FC236}">
                  <a16:creationId xmlns:a16="http://schemas.microsoft.com/office/drawing/2014/main" id="{71A02A50-5C71-4E90-B80C-D43686E82362}"/>
                </a:ext>
              </a:extLst>
            </p:cNvPr>
            <p:cNvCxnSpPr>
              <a:cxnSpLocks/>
              <a:stCxn id="138" idx="6"/>
              <a:endCxn id="136" idx="1"/>
            </p:cNvCxnSpPr>
            <p:nvPr/>
          </p:nvCxnSpPr>
          <p:spPr>
            <a:xfrm>
              <a:off x="10775514" y="3994360"/>
              <a:ext cx="75675" cy="17889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79" name="Freeform: Shape 78">
            <a:extLst>
              <a:ext uri="{FF2B5EF4-FFF2-40B4-BE49-F238E27FC236}">
                <a16:creationId xmlns:a16="http://schemas.microsoft.com/office/drawing/2014/main" id="{0E33FE11-D2E0-471E-873E-464BDDAF7F66}"/>
              </a:ext>
            </a:extLst>
          </p:cNvPr>
          <p:cNvSpPr/>
          <p:nvPr/>
        </p:nvSpPr>
        <p:spPr>
          <a:xfrm>
            <a:off x="0" y="908102"/>
            <a:ext cx="12192000" cy="5928528"/>
          </a:xfrm>
          <a:custGeom>
            <a:avLst/>
            <a:gdLst>
              <a:gd name="connsiteX0" fmla="*/ 385011 w 12192000"/>
              <a:gd name="connsiteY0" fmla="*/ 466191 h 5928528"/>
              <a:gd name="connsiteX1" fmla="*/ 385011 w 12192000"/>
              <a:gd name="connsiteY1" fmla="*/ 4107749 h 5928528"/>
              <a:gd name="connsiteX2" fmla="*/ 5117432 w 12192000"/>
              <a:gd name="connsiteY2" fmla="*/ 4107749 h 5928528"/>
              <a:gd name="connsiteX3" fmla="*/ 5117432 w 12192000"/>
              <a:gd name="connsiteY3" fmla="*/ 466191 h 5928528"/>
              <a:gd name="connsiteX4" fmla="*/ 0 w 12192000"/>
              <a:gd name="connsiteY4" fmla="*/ 0 h 5928528"/>
              <a:gd name="connsiteX5" fmla="*/ 12192000 w 12192000"/>
              <a:gd name="connsiteY5" fmla="*/ 0 h 5928528"/>
              <a:gd name="connsiteX6" fmla="*/ 12192000 w 12192000"/>
              <a:gd name="connsiteY6" fmla="*/ 5928528 h 5928528"/>
              <a:gd name="connsiteX7" fmla="*/ 0 w 12192000"/>
              <a:gd name="connsiteY7" fmla="*/ 5928528 h 592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928528">
                <a:moveTo>
                  <a:pt x="385011" y="466191"/>
                </a:moveTo>
                <a:lnTo>
                  <a:pt x="385011" y="4107749"/>
                </a:lnTo>
                <a:lnTo>
                  <a:pt x="5117432" y="4107749"/>
                </a:lnTo>
                <a:lnTo>
                  <a:pt x="5117432" y="466191"/>
                </a:lnTo>
                <a:close/>
                <a:moveTo>
                  <a:pt x="0" y="0"/>
                </a:moveTo>
                <a:lnTo>
                  <a:pt x="12192000" y="0"/>
                </a:lnTo>
                <a:lnTo>
                  <a:pt x="12192000" y="5928528"/>
                </a:lnTo>
                <a:lnTo>
                  <a:pt x="0" y="5928528"/>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2364093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7A9FEEB-9A85-4E48-8A5C-E3D8716C72DB}"/>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DNA for Changes in the network structure</a:t>
            </a:r>
          </a:p>
        </p:txBody>
      </p:sp>
      <p:sp>
        <p:nvSpPr>
          <p:cNvPr id="6" name="TextBox 5">
            <a:extLst>
              <a:ext uri="{FF2B5EF4-FFF2-40B4-BE49-F238E27FC236}">
                <a16:creationId xmlns:a16="http://schemas.microsoft.com/office/drawing/2014/main" id="{11996B8C-AA60-4576-8DBB-9AF3F676A2C0}"/>
              </a:ext>
            </a:extLst>
          </p:cNvPr>
          <p:cNvSpPr txBox="1"/>
          <p:nvPr/>
        </p:nvSpPr>
        <p:spPr>
          <a:xfrm>
            <a:off x="455654" y="1477888"/>
            <a:ext cx="6800836" cy="646331"/>
          </a:xfrm>
          <a:prstGeom prst="rect">
            <a:avLst/>
          </a:prstGeom>
          <a:noFill/>
        </p:spPr>
        <p:txBody>
          <a:bodyPr wrap="none" rtlCol="0">
            <a:spAutoFit/>
          </a:bodyPr>
          <a:lstStyle/>
          <a:p>
            <a:r>
              <a:rPr lang="en-US" b="1" dirty="0">
                <a:solidFill>
                  <a:schemeClr val="accent1">
                    <a:lumMod val="75000"/>
                  </a:schemeClr>
                </a:solidFill>
              </a:rPr>
              <a:t>Understanding the evolution of the network over time:</a:t>
            </a:r>
          </a:p>
          <a:p>
            <a:r>
              <a:rPr lang="en-US" dirty="0">
                <a:solidFill>
                  <a:schemeClr val="bg2">
                    <a:lumMod val="50000"/>
                  </a:schemeClr>
                </a:solidFill>
              </a:rPr>
              <a:t>As the environment changes, so does the social behavior of individuals.</a:t>
            </a:r>
          </a:p>
        </p:txBody>
      </p:sp>
      <p:sp>
        <p:nvSpPr>
          <p:cNvPr id="7" name="TextBox 6">
            <a:extLst>
              <a:ext uri="{FF2B5EF4-FFF2-40B4-BE49-F238E27FC236}">
                <a16:creationId xmlns:a16="http://schemas.microsoft.com/office/drawing/2014/main" id="{BB437134-E633-456E-B5AD-CEF991085786}"/>
              </a:ext>
            </a:extLst>
          </p:cNvPr>
          <p:cNvSpPr txBox="1"/>
          <p:nvPr/>
        </p:nvSpPr>
        <p:spPr>
          <a:xfrm>
            <a:off x="323574" y="2828835"/>
            <a:ext cx="6800836" cy="1200329"/>
          </a:xfrm>
          <a:prstGeom prst="rect">
            <a:avLst/>
          </a:prstGeom>
          <a:noFill/>
        </p:spPr>
        <p:txBody>
          <a:bodyPr wrap="square" rtlCol="0">
            <a:spAutoFit/>
          </a:bodyPr>
          <a:lstStyle/>
          <a:p>
            <a:r>
              <a:rPr lang="en-US" b="1" dirty="0">
                <a:solidFill>
                  <a:schemeClr val="accent1">
                    <a:lumMod val="75000"/>
                  </a:schemeClr>
                </a:solidFill>
              </a:rPr>
              <a:t>Understanding how changes in the environment impact the network structure:</a:t>
            </a:r>
          </a:p>
          <a:p>
            <a:r>
              <a:rPr lang="en-US" dirty="0">
                <a:solidFill>
                  <a:schemeClr val="bg2">
                    <a:lumMod val="50000"/>
                  </a:schemeClr>
                </a:solidFill>
              </a:rPr>
              <a:t>Environmental changes such as drought, fires, floods, etc. can have an impact on the way individuals interact.</a:t>
            </a:r>
          </a:p>
        </p:txBody>
      </p:sp>
      <p:sp>
        <p:nvSpPr>
          <p:cNvPr id="8" name="TextBox 7">
            <a:extLst>
              <a:ext uri="{FF2B5EF4-FFF2-40B4-BE49-F238E27FC236}">
                <a16:creationId xmlns:a16="http://schemas.microsoft.com/office/drawing/2014/main" id="{0B12A804-B650-45EA-9219-97D5625A5C66}"/>
              </a:ext>
            </a:extLst>
          </p:cNvPr>
          <p:cNvSpPr txBox="1"/>
          <p:nvPr/>
        </p:nvSpPr>
        <p:spPr>
          <a:xfrm>
            <a:off x="323574" y="4917440"/>
            <a:ext cx="6800836" cy="1200329"/>
          </a:xfrm>
          <a:prstGeom prst="rect">
            <a:avLst/>
          </a:prstGeom>
          <a:noFill/>
        </p:spPr>
        <p:txBody>
          <a:bodyPr wrap="square" rtlCol="0">
            <a:spAutoFit/>
          </a:bodyPr>
          <a:lstStyle/>
          <a:p>
            <a:r>
              <a:rPr lang="en-US" b="1" dirty="0">
                <a:solidFill>
                  <a:schemeClr val="accent1">
                    <a:lumMod val="75000"/>
                  </a:schemeClr>
                </a:solidFill>
              </a:rPr>
              <a:t>Understanding how changes in individual traits impact the network structure:</a:t>
            </a:r>
          </a:p>
          <a:p>
            <a:r>
              <a:rPr lang="en-US" dirty="0">
                <a:solidFill>
                  <a:schemeClr val="bg2">
                    <a:lumMod val="50000"/>
                  </a:schemeClr>
                </a:solidFill>
              </a:rPr>
              <a:t>Presence or absence of particular individuals can impact the structure of interactions.</a:t>
            </a:r>
          </a:p>
        </p:txBody>
      </p:sp>
      <p:grpSp>
        <p:nvGrpSpPr>
          <p:cNvPr id="11" name="Group 10">
            <a:extLst>
              <a:ext uri="{FF2B5EF4-FFF2-40B4-BE49-F238E27FC236}">
                <a16:creationId xmlns:a16="http://schemas.microsoft.com/office/drawing/2014/main" id="{3AD48032-10B3-48B4-B947-07BC828582D9}"/>
              </a:ext>
            </a:extLst>
          </p:cNvPr>
          <p:cNvGrpSpPr/>
          <p:nvPr/>
        </p:nvGrpSpPr>
        <p:grpSpPr>
          <a:xfrm>
            <a:off x="8262673" y="1270778"/>
            <a:ext cx="2527247" cy="1237942"/>
            <a:chOff x="438922" y="3204940"/>
            <a:chExt cx="4112456" cy="2014440"/>
          </a:xfrm>
        </p:grpSpPr>
        <p:grpSp>
          <p:nvGrpSpPr>
            <p:cNvPr id="12" name="Group 11">
              <a:extLst>
                <a:ext uri="{FF2B5EF4-FFF2-40B4-BE49-F238E27FC236}">
                  <a16:creationId xmlns:a16="http://schemas.microsoft.com/office/drawing/2014/main" id="{166065FD-A667-48C2-A5B2-C94FE93EB9E1}"/>
                </a:ext>
              </a:extLst>
            </p:cNvPr>
            <p:cNvGrpSpPr/>
            <p:nvPr/>
          </p:nvGrpSpPr>
          <p:grpSpPr>
            <a:xfrm>
              <a:off x="2041223" y="3223996"/>
              <a:ext cx="957039" cy="1995384"/>
              <a:chOff x="2491109" y="3346306"/>
              <a:chExt cx="957039" cy="1995384"/>
            </a:xfrm>
          </p:grpSpPr>
          <p:sp>
            <p:nvSpPr>
              <p:cNvPr id="36" name="Rectangle: Rounded Corners 35">
                <a:extLst>
                  <a:ext uri="{FF2B5EF4-FFF2-40B4-BE49-F238E27FC236}">
                    <a16:creationId xmlns:a16="http://schemas.microsoft.com/office/drawing/2014/main" id="{44B02849-5B61-47ED-8DD4-E0040E363029}"/>
                  </a:ext>
                </a:extLst>
              </p:cNvPr>
              <p:cNvSpPr/>
              <p:nvPr/>
            </p:nvSpPr>
            <p:spPr>
              <a:xfrm>
                <a:off x="2491109" y="3346306"/>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8AE4CB03-39B9-4C0D-8934-F372A18A23DA}"/>
                  </a:ext>
                </a:extLst>
              </p:cNvPr>
              <p:cNvSpPr txBox="1"/>
              <p:nvPr/>
            </p:nvSpPr>
            <p:spPr>
              <a:xfrm>
                <a:off x="2744623" y="4890944"/>
                <a:ext cx="550911" cy="450746"/>
              </a:xfrm>
              <a:prstGeom prst="rect">
                <a:avLst/>
              </a:prstGeom>
              <a:noFill/>
            </p:spPr>
            <p:txBody>
              <a:bodyPr wrap="none" rtlCol="0">
                <a:spAutoFit/>
              </a:bodyPr>
              <a:lstStyle/>
              <a:p>
                <a:r>
                  <a:rPr lang="en-US" sz="1200" dirty="0"/>
                  <a:t>T2</a:t>
                </a:r>
              </a:p>
            </p:txBody>
          </p:sp>
          <p:sp>
            <p:nvSpPr>
              <p:cNvPr id="38" name="Oval 37">
                <a:extLst>
                  <a:ext uri="{FF2B5EF4-FFF2-40B4-BE49-F238E27FC236}">
                    <a16:creationId xmlns:a16="http://schemas.microsoft.com/office/drawing/2014/main" id="{E4C21F38-0DFA-4D26-B1BD-596913E63479}"/>
                  </a:ext>
                </a:extLst>
              </p:cNvPr>
              <p:cNvSpPr/>
              <p:nvPr/>
            </p:nvSpPr>
            <p:spPr>
              <a:xfrm>
                <a:off x="2573067" y="440415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9" name="Oval 38">
                <a:extLst>
                  <a:ext uri="{FF2B5EF4-FFF2-40B4-BE49-F238E27FC236}">
                    <a16:creationId xmlns:a16="http://schemas.microsoft.com/office/drawing/2014/main" id="{DDBDCC54-F680-4DD2-972B-6BF07E2A2E06}"/>
                  </a:ext>
                </a:extLst>
              </p:cNvPr>
              <p:cNvSpPr/>
              <p:nvPr/>
            </p:nvSpPr>
            <p:spPr>
              <a:xfrm rot="2110467">
                <a:off x="2535914" y="378997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Oval 39">
                <a:extLst>
                  <a:ext uri="{FF2B5EF4-FFF2-40B4-BE49-F238E27FC236}">
                    <a16:creationId xmlns:a16="http://schemas.microsoft.com/office/drawing/2014/main" id="{C391A9E8-15EE-43A0-B450-004457B2D322}"/>
                  </a:ext>
                </a:extLst>
              </p:cNvPr>
              <p:cNvSpPr/>
              <p:nvPr/>
            </p:nvSpPr>
            <p:spPr>
              <a:xfrm>
                <a:off x="3221710" y="3538550"/>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086A7852-E2CD-4DD5-B641-9C4104866793}"/>
                  </a:ext>
                </a:extLst>
              </p:cNvPr>
              <p:cNvSpPr/>
              <p:nvPr/>
            </p:nvSpPr>
            <p:spPr>
              <a:xfrm>
                <a:off x="3231650" y="3974569"/>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48DD0072-A0C4-4774-AE0C-26A851FEBCA0}"/>
                  </a:ext>
                </a:extLst>
              </p:cNvPr>
              <p:cNvSpPr/>
              <p:nvPr/>
            </p:nvSpPr>
            <p:spPr>
              <a:xfrm>
                <a:off x="3259305" y="44041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Arrow Connector 42">
                <a:extLst>
                  <a:ext uri="{FF2B5EF4-FFF2-40B4-BE49-F238E27FC236}">
                    <a16:creationId xmlns:a16="http://schemas.microsoft.com/office/drawing/2014/main" id="{BDDEEBD1-42D5-48A0-A326-89C40EFAB9BC}"/>
                  </a:ext>
                </a:extLst>
              </p:cNvPr>
              <p:cNvCxnSpPr>
                <a:cxnSpLocks/>
                <a:stCxn id="41" idx="2"/>
                <a:endCxn id="39" idx="6"/>
              </p:cNvCxnSpPr>
              <p:nvPr/>
            </p:nvCxnSpPr>
            <p:spPr>
              <a:xfrm flipH="1" flipV="1">
                <a:off x="2707516" y="3938787"/>
                <a:ext cx="524134" cy="1302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E4A43869-F520-4919-AF40-F368A24860AE}"/>
                  </a:ext>
                </a:extLst>
              </p:cNvPr>
              <p:cNvCxnSpPr>
                <a:cxnSpLocks/>
                <a:stCxn id="40" idx="2"/>
                <a:endCxn id="39" idx="0"/>
              </p:cNvCxnSpPr>
              <p:nvPr/>
            </p:nvCxnSpPr>
            <p:spPr>
              <a:xfrm flipH="1">
                <a:off x="2684729" y="3632972"/>
                <a:ext cx="536981" cy="1742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871CC62D-D30D-4CE3-AFAA-DF5418D714C7}"/>
                  </a:ext>
                </a:extLst>
              </p:cNvPr>
              <p:cNvCxnSpPr>
                <a:cxnSpLocks/>
                <a:stCxn id="42" idx="2"/>
                <a:endCxn id="38" idx="6"/>
              </p:cNvCxnSpPr>
              <p:nvPr/>
            </p:nvCxnSpPr>
            <p:spPr>
              <a:xfrm flipH="1">
                <a:off x="2761910" y="4498578"/>
                <a:ext cx="49739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13" name="Group 12">
              <a:extLst>
                <a:ext uri="{FF2B5EF4-FFF2-40B4-BE49-F238E27FC236}">
                  <a16:creationId xmlns:a16="http://schemas.microsoft.com/office/drawing/2014/main" id="{04F7306E-CFAD-482D-A548-293E2EC037EA}"/>
                </a:ext>
              </a:extLst>
            </p:cNvPr>
            <p:cNvGrpSpPr/>
            <p:nvPr/>
          </p:nvGrpSpPr>
          <p:grpSpPr>
            <a:xfrm>
              <a:off x="438922" y="3213401"/>
              <a:ext cx="949387" cy="1995384"/>
              <a:chOff x="537356" y="3346306"/>
              <a:chExt cx="949387" cy="1995384"/>
            </a:xfrm>
          </p:grpSpPr>
          <p:sp>
            <p:nvSpPr>
              <p:cNvPr id="26" name="Rectangle: Rounded Corners 25">
                <a:extLst>
                  <a:ext uri="{FF2B5EF4-FFF2-40B4-BE49-F238E27FC236}">
                    <a16:creationId xmlns:a16="http://schemas.microsoft.com/office/drawing/2014/main" id="{56901574-5DFC-4D78-B147-38E9FF41178D}"/>
                  </a:ext>
                </a:extLst>
              </p:cNvPr>
              <p:cNvSpPr/>
              <p:nvPr/>
            </p:nvSpPr>
            <p:spPr>
              <a:xfrm>
                <a:off x="537356" y="3346306"/>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73522985-FC86-4842-854B-41D00039C39B}"/>
                  </a:ext>
                </a:extLst>
              </p:cNvPr>
              <p:cNvSpPr/>
              <p:nvPr/>
            </p:nvSpPr>
            <p:spPr>
              <a:xfrm>
                <a:off x="602027" y="440415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790E105E-0880-4564-BDBC-25666EECB367}"/>
                  </a:ext>
                </a:extLst>
              </p:cNvPr>
              <p:cNvSpPr/>
              <p:nvPr/>
            </p:nvSpPr>
            <p:spPr>
              <a:xfrm rot="2110467">
                <a:off x="564874" y="378997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858C34C-E139-484F-A859-B53DB92B0ADC}"/>
                  </a:ext>
                </a:extLst>
              </p:cNvPr>
              <p:cNvSpPr/>
              <p:nvPr/>
            </p:nvSpPr>
            <p:spPr>
              <a:xfrm>
                <a:off x="1250670" y="3538550"/>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690A97BF-772B-44E3-A460-6D078F8EA113}"/>
                  </a:ext>
                </a:extLst>
              </p:cNvPr>
              <p:cNvSpPr/>
              <p:nvPr/>
            </p:nvSpPr>
            <p:spPr>
              <a:xfrm>
                <a:off x="1260610" y="3974569"/>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DDB8E04E-C821-4E50-BB55-883E1CA661E5}"/>
                  </a:ext>
                </a:extLst>
              </p:cNvPr>
              <p:cNvSpPr/>
              <p:nvPr/>
            </p:nvSpPr>
            <p:spPr>
              <a:xfrm>
                <a:off x="1288265" y="44041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a:extLst>
                  <a:ext uri="{FF2B5EF4-FFF2-40B4-BE49-F238E27FC236}">
                    <a16:creationId xmlns:a16="http://schemas.microsoft.com/office/drawing/2014/main" id="{A4C80A9A-047A-4C4C-B4FB-F4B703E233A1}"/>
                  </a:ext>
                </a:extLst>
              </p:cNvPr>
              <p:cNvCxnSpPr>
                <a:cxnSpLocks/>
                <a:stCxn id="28" idx="7"/>
                <a:endCxn id="29" idx="2"/>
              </p:cNvCxnSpPr>
              <p:nvPr/>
            </p:nvCxnSpPr>
            <p:spPr>
              <a:xfrm flipV="1">
                <a:off x="752333" y="3632972"/>
                <a:ext cx="498337" cy="2353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25A82909-47A1-42DF-A81B-56303BA08333}"/>
                  </a:ext>
                </a:extLst>
              </p:cNvPr>
              <p:cNvCxnSpPr>
                <a:cxnSpLocks/>
                <a:stCxn id="28" idx="7"/>
                <a:endCxn id="30" idx="1"/>
              </p:cNvCxnSpPr>
              <p:nvPr/>
            </p:nvCxnSpPr>
            <p:spPr>
              <a:xfrm>
                <a:off x="752333" y="3868280"/>
                <a:ext cx="535932" cy="1339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47FD2253-2EF2-4102-8CC6-FF2F0CD88B9D}"/>
                  </a:ext>
                </a:extLst>
              </p:cNvPr>
              <p:cNvCxnSpPr>
                <a:cxnSpLocks/>
                <a:stCxn id="27" idx="6"/>
                <a:endCxn id="31" idx="2"/>
              </p:cNvCxnSpPr>
              <p:nvPr/>
            </p:nvCxnSpPr>
            <p:spPr>
              <a:xfrm flipV="1">
                <a:off x="790870" y="4498578"/>
                <a:ext cx="49739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5" name="TextBox 34">
                <a:extLst>
                  <a:ext uri="{FF2B5EF4-FFF2-40B4-BE49-F238E27FC236}">
                    <a16:creationId xmlns:a16="http://schemas.microsoft.com/office/drawing/2014/main" id="{97F45498-AF54-4022-8454-0757FD6EDA14}"/>
                  </a:ext>
                </a:extLst>
              </p:cNvPr>
              <p:cNvSpPr txBox="1"/>
              <p:nvPr/>
            </p:nvSpPr>
            <p:spPr>
              <a:xfrm>
                <a:off x="790870" y="4890944"/>
                <a:ext cx="550911" cy="450746"/>
              </a:xfrm>
              <a:prstGeom prst="rect">
                <a:avLst/>
              </a:prstGeom>
              <a:noFill/>
            </p:spPr>
            <p:txBody>
              <a:bodyPr wrap="none" rtlCol="0">
                <a:spAutoFit/>
              </a:bodyPr>
              <a:lstStyle/>
              <a:p>
                <a:r>
                  <a:rPr lang="en-US" sz="1200" dirty="0"/>
                  <a:t>T1</a:t>
                </a:r>
              </a:p>
            </p:txBody>
          </p:sp>
        </p:grpSp>
        <p:sp>
          <p:nvSpPr>
            <p:cNvPr id="14" name="Arrow: Right 13">
              <a:extLst>
                <a:ext uri="{FF2B5EF4-FFF2-40B4-BE49-F238E27FC236}">
                  <a16:creationId xmlns:a16="http://schemas.microsoft.com/office/drawing/2014/main" id="{A7FD737F-1E70-40B8-8AB5-BAB0348F9D0D}"/>
                </a:ext>
              </a:extLst>
            </p:cNvPr>
            <p:cNvSpPr/>
            <p:nvPr/>
          </p:nvSpPr>
          <p:spPr>
            <a:xfrm>
              <a:off x="1456046" y="4088136"/>
              <a:ext cx="523341" cy="27753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1615F1E7-D26D-4603-88E8-4EE97D59A90D}"/>
                </a:ext>
              </a:extLst>
            </p:cNvPr>
            <p:cNvSpPr/>
            <p:nvPr/>
          </p:nvSpPr>
          <p:spPr>
            <a:xfrm>
              <a:off x="3601991" y="3204940"/>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2D327D0D-B17A-4E98-A34F-091402BCB39A}"/>
                </a:ext>
              </a:extLst>
            </p:cNvPr>
            <p:cNvSpPr txBox="1"/>
            <p:nvPr/>
          </p:nvSpPr>
          <p:spPr>
            <a:xfrm>
              <a:off x="3855505" y="4749578"/>
              <a:ext cx="550911" cy="450746"/>
            </a:xfrm>
            <a:prstGeom prst="rect">
              <a:avLst/>
            </a:prstGeom>
            <a:noFill/>
          </p:spPr>
          <p:txBody>
            <a:bodyPr wrap="none" rtlCol="0">
              <a:spAutoFit/>
            </a:bodyPr>
            <a:lstStyle/>
            <a:p>
              <a:r>
                <a:rPr lang="en-US" sz="1200" dirty="0"/>
                <a:t>T3</a:t>
              </a:r>
            </a:p>
          </p:txBody>
        </p:sp>
        <p:sp>
          <p:nvSpPr>
            <p:cNvPr id="17" name="Oval 16">
              <a:extLst>
                <a:ext uri="{FF2B5EF4-FFF2-40B4-BE49-F238E27FC236}">
                  <a16:creationId xmlns:a16="http://schemas.microsoft.com/office/drawing/2014/main" id="{BE5892B2-AA47-4B1D-A389-FD429C90A887}"/>
                </a:ext>
              </a:extLst>
            </p:cNvPr>
            <p:cNvSpPr/>
            <p:nvPr/>
          </p:nvSpPr>
          <p:spPr>
            <a:xfrm rot="21378897">
              <a:off x="3869917" y="425822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Oval 17">
              <a:extLst>
                <a:ext uri="{FF2B5EF4-FFF2-40B4-BE49-F238E27FC236}">
                  <a16:creationId xmlns:a16="http://schemas.microsoft.com/office/drawing/2014/main" id="{D5528D49-B9C6-4FE8-96A0-7358BB0EF246}"/>
                </a:ext>
              </a:extLst>
            </p:cNvPr>
            <p:cNvSpPr/>
            <p:nvPr/>
          </p:nvSpPr>
          <p:spPr>
            <a:xfrm rot="1698840">
              <a:off x="3832764" y="364404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a:extLst>
                <a:ext uri="{FF2B5EF4-FFF2-40B4-BE49-F238E27FC236}">
                  <a16:creationId xmlns:a16="http://schemas.microsoft.com/office/drawing/2014/main" id="{1F17137C-B44A-4AF3-8869-DBEC1392998F}"/>
                </a:ext>
              </a:extLst>
            </p:cNvPr>
            <p:cNvSpPr/>
            <p:nvPr/>
          </p:nvSpPr>
          <p:spPr>
            <a:xfrm>
              <a:off x="4178849" y="3549095"/>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3AD31765-E9DF-4968-A278-BCF86D7A221F}"/>
                </a:ext>
              </a:extLst>
            </p:cNvPr>
            <p:cNvSpPr/>
            <p:nvPr/>
          </p:nvSpPr>
          <p:spPr>
            <a:xfrm>
              <a:off x="4188789" y="3985114"/>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B394D0B1-B437-47E2-84C4-29D7E9F9A3EF}"/>
                </a:ext>
              </a:extLst>
            </p:cNvPr>
            <p:cNvSpPr/>
            <p:nvPr/>
          </p:nvSpPr>
          <p:spPr>
            <a:xfrm rot="214383">
              <a:off x="4184545" y="44252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77D6C5A6-2FD5-476F-AE34-EF2459D8FD4A}"/>
                </a:ext>
              </a:extLst>
            </p:cNvPr>
            <p:cNvCxnSpPr>
              <a:cxnSpLocks/>
              <a:stCxn id="20" idx="4"/>
              <a:endCxn id="21" idx="0"/>
            </p:cNvCxnSpPr>
            <p:nvPr/>
          </p:nvCxnSpPr>
          <p:spPr>
            <a:xfrm>
              <a:off x="4283211" y="4173957"/>
              <a:ext cx="1640" cy="2514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7300F9DE-D5FE-4A9D-95CD-C1E12E25CF67}"/>
                </a:ext>
              </a:extLst>
            </p:cNvPr>
            <p:cNvCxnSpPr>
              <a:cxnSpLocks/>
              <a:stCxn id="19" idx="4"/>
              <a:endCxn id="20" idx="0"/>
            </p:cNvCxnSpPr>
            <p:nvPr/>
          </p:nvCxnSpPr>
          <p:spPr>
            <a:xfrm>
              <a:off x="4273271" y="3737938"/>
              <a:ext cx="9940" cy="2471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E9B95B75-B973-4038-8953-EB38A5DEB2DE}"/>
                </a:ext>
              </a:extLst>
            </p:cNvPr>
            <p:cNvCxnSpPr>
              <a:cxnSpLocks/>
              <a:stCxn id="18" idx="5"/>
              <a:endCxn id="17" idx="0"/>
            </p:cNvCxnSpPr>
            <p:nvPr/>
          </p:nvCxnSpPr>
          <p:spPr>
            <a:xfrm>
              <a:off x="3954297" y="3828910"/>
              <a:ext cx="3973" cy="4295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5" name="Arrow: Right 24">
              <a:extLst>
                <a:ext uri="{FF2B5EF4-FFF2-40B4-BE49-F238E27FC236}">
                  <a16:creationId xmlns:a16="http://schemas.microsoft.com/office/drawing/2014/main" id="{4C0BF50C-816C-4950-A698-53EF5E7ECF7A}"/>
                </a:ext>
              </a:extLst>
            </p:cNvPr>
            <p:cNvSpPr/>
            <p:nvPr/>
          </p:nvSpPr>
          <p:spPr>
            <a:xfrm>
              <a:off x="3016814" y="4069080"/>
              <a:ext cx="523341" cy="27753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D566A5DC-89B9-4AC9-8065-20DA4B646A35}"/>
              </a:ext>
            </a:extLst>
          </p:cNvPr>
          <p:cNvGrpSpPr/>
          <p:nvPr/>
        </p:nvGrpSpPr>
        <p:grpSpPr>
          <a:xfrm>
            <a:off x="10242195" y="2871004"/>
            <a:ext cx="588134" cy="1226231"/>
            <a:chOff x="2491109" y="3346306"/>
            <a:chExt cx="957039" cy="1995384"/>
          </a:xfrm>
        </p:grpSpPr>
        <p:sp>
          <p:nvSpPr>
            <p:cNvPr id="71" name="Rectangle: Rounded Corners 70">
              <a:extLst>
                <a:ext uri="{FF2B5EF4-FFF2-40B4-BE49-F238E27FC236}">
                  <a16:creationId xmlns:a16="http://schemas.microsoft.com/office/drawing/2014/main" id="{649E4EF0-9CA8-45CE-B668-12FE64BA46FE}"/>
                </a:ext>
              </a:extLst>
            </p:cNvPr>
            <p:cNvSpPr/>
            <p:nvPr/>
          </p:nvSpPr>
          <p:spPr>
            <a:xfrm>
              <a:off x="2491109" y="3346306"/>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TextBox 71">
              <a:extLst>
                <a:ext uri="{FF2B5EF4-FFF2-40B4-BE49-F238E27FC236}">
                  <a16:creationId xmlns:a16="http://schemas.microsoft.com/office/drawing/2014/main" id="{5F60092E-07EA-4A81-BB8F-F4E1EB6E21A6}"/>
                </a:ext>
              </a:extLst>
            </p:cNvPr>
            <p:cNvSpPr txBox="1"/>
            <p:nvPr/>
          </p:nvSpPr>
          <p:spPr>
            <a:xfrm>
              <a:off x="2744623" y="4890944"/>
              <a:ext cx="550911" cy="450746"/>
            </a:xfrm>
            <a:prstGeom prst="rect">
              <a:avLst/>
            </a:prstGeom>
            <a:noFill/>
          </p:spPr>
          <p:txBody>
            <a:bodyPr wrap="none" rtlCol="0">
              <a:spAutoFit/>
            </a:bodyPr>
            <a:lstStyle/>
            <a:p>
              <a:r>
                <a:rPr lang="en-US" sz="1200" dirty="0"/>
                <a:t>T2</a:t>
              </a:r>
            </a:p>
          </p:txBody>
        </p:sp>
        <p:sp>
          <p:nvSpPr>
            <p:cNvPr id="73" name="Oval 72">
              <a:extLst>
                <a:ext uri="{FF2B5EF4-FFF2-40B4-BE49-F238E27FC236}">
                  <a16:creationId xmlns:a16="http://schemas.microsoft.com/office/drawing/2014/main" id="{1A86EF1E-2BE3-4675-9CAD-E12B2F1583DE}"/>
                </a:ext>
              </a:extLst>
            </p:cNvPr>
            <p:cNvSpPr/>
            <p:nvPr/>
          </p:nvSpPr>
          <p:spPr>
            <a:xfrm>
              <a:off x="2573067" y="440415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4" name="Oval 73">
              <a:extLst>
                <a:ext uri="{FF2B5EF4-FFF2-40B4-BE49-F238E27FC236}">
                  <a16:creationId xmlns:a16="http://schemas.microsoft.com/office/drawing/2014/main" id="{5ACE0409-0C4E-43CD-930E-7DB3D7671F8C}"/>
                </a:ext>
              </a:extLst>
            </p:cNvPr>
            <p:cNvSpPr/>
            <p:nvPr/>
          </p:nvSpPr>
          <p:spPr>
            <a:xfrm rot="2110467">
              <a:off x="2535914" y="378997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5" name="Oval 74">
              <a:extLst>
                <a:ext uri="{FF2B5EF4-FFF2-40B4-BE49-F238E27FC236}">
                  <a16:creationId xmlns:a16="http://schemas.microsoft.com/office/drawing/2014/main" id="{23F0DEAA-89AA-4CAB-9E8C-C06E8DE01413}"/>
                </a:ext>
              </a:extLst>
            </p:cNvPr>
            <p:cNvSpPr/>
            <p:nvPr/>
          </p:nvSpPr>
          <p:spPr>
            <a:xfrm>
              <a:off x="3221710" y="3538550"/>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1B450C3D-ECB9-4CF7-9BCF-3CA719F6D08C}"/>
                </a:ext>
              </a:extLst>
            </p:cNvPr>
            <p:cNvSpPr/>
            <p:nvPr/>
          </p:nvSpPr>
          <p:spPr>
            <a:xfrm>
              <a:off x="3231650" y="3974569"/>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1DC52055-C9A7-4480-A5A8-1A3EC3D3D9F1}"/>
                </a:ext>
              </a:extLst>
            </p:cNvPr>
            <p:cNvSpPr/>
            <p:nvPr/>
          </p:nvSpPr>
          <p:spPr>
            <a:xfrm>
              <a:off x="3259305" y="44041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8" name="Straight Arrow Connector 77">
              <a:extLst>
                <a:ext uri="{FF2B5EF4-FFF2-40B4-BE49-F238E27FC236}">
                  <a16:creationId xmlns:a16="http://schemas.microsoft.com/office/drawing/2014/main" id="{04BF0636-9FC3-4EBC-9FDE-25436E545A8A}"/>
                </a:ext>
              </a:extLst>
            </p:cNvPr>
            <p:cNvCxnSpPr>
              <a:cxnSpLocks/>
              <a:stCxn id="76" idx="2"/>
              <a:endCxn id="74" idx="6"/>
            </p:cNvCxnSpPr>
            <p:nvPr/>
          </p:nvCxnSpPr>
          <p:spPr>
            <a:xfrm flipH="1" flipV="1">
              <a:off x="2707516" y="3938787"/>
              <a:ext cx="524134" cy="1302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9" name="Straight Arrow Connector 78">
              <a:extLst>
                <a:ext uri="{FF2B5EF4-FFF2-40B4-BE49-F238E27FC236}">
                  <a16:creationId xmlns:a16="http://schemas.microsoft.com/office/drawing/2014/main" id="{565573D1-7E3B-48FB-8B7E-15F80BBF1A4B}"/>
                </a:ext>
              </a:extLst>
            </p:cNvPr>
            <p:cNvCxnSpPr>
              <a:cxnSpLocks/>
              <a:stCxn id="75" idx="2"/>
              <a:endCxn id="74" idx="0"/>
            </p:cNvCxnSpPr>
            <p:nvPr/>
          </p:nvCxnSpPr>
          <p:spPr>
            <a:xfrm flipH="1">
              <a:off x="2684729" y="3632972"/>
              <a:ext cx="536981" cy="1742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0" name="Straight Arrow Connector 79">
              <a:extLst>
                <a:ext uri="{FF2B5EF4-FFF2-40B4-BE49-F238E27FC236}">
                  <a16:creationId xmlns:a16="http://schemas.microsoft.com/office/drawing/2014/main" id="{2456AD63-3170-428E-940F-FBFEECF9215D}"/>
                </a:ext>
              </a:extLst>
            </p:cNvPr>
            <p:cNvCxnSpPr>
              <a:cxnSpLocks/>
              <a:stCxn id="77" idx="2"/>
              <a:endCxn id="73" idx="6"/>
            </p:cNvCxnSpPr>
            <p:nvPr/>
          </p:nvCxnSpPr>
          <p:spPr>
            <a:xfrm flipH="1">
              <a:off x="2761910" y="4498578"/>
              <a:ext cx="49739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48" name="Group 47">
            <a:extLst>
              <a:ext uri="{FF2B5EF4-FFF2-40B4-BE49-F238E27FC236}">
                <a16:creationId xmlns:a16="http://schemas.microsoft.com/office/drawing/2014/main" id="{41E17F7E-9F9E-4D27-B6C4-EB12E8963918}"/>
              </a:ext>
            </a:extLst>
          </p:cNvPr>
          <p:cNvGrpSpPr/>
          <p:nvPr/>
        </p:nvGrpSpPr>
        <p:grpSpPr>
          <a:xfrm>
            <a:off x="8100113" y="2834035"/>
            <a:ext cx="583431" cy="1226231"/>
            <a:chOff x="537356" y="3346306"/>
            <a:chExt cx="949387" cy="1995384"/>
          </a:xfrm>
        </p:grpSpPr>
        <p:sp>
          <p:nvSpPr>
            <p:cNvPr id="61" name="Rectangle: Rounded Corners 60">
              <a:extLst>
                <a:ext uri="{FF2B5EF4-FFF2-40B4-BE49-F238E27FC236}">
                  <a16:creationId xmlns:a16="http://schemas.microsoft.com/office/drawing/2014/main" id="{2BA53D9C-823B-4AC7-AB78-44EC03262258}"/>
                </a:ext>
              </a:extLst>
            </p:cNvPr>
            <p:cNvSpPr/>
            <p:nvPr/>
          </p:nvSpPr>
          <p:spPr>
            <a:xfrm>
              <a:off x="537356" y="3346306"/>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Oval 61">
              <a:extLst>
                <a:ext uri="{FF2B5EF4-FFF2-40B4-BE49-F238E27FC236}">
                  <a16:creationId xmlns:a16="http://schemas.microsoft.com/office/drawing/2014/main" id="{FB14A913-29D6-47D2-808F-CF5178BC0559}"/>
                </a:ext>
              </a:extLst>
            </p:cNvPr>
            <p:cNvSpPr/>
            <p:nvPr/>
          </p:nvSpPr>
          <p:spPr>
            <a:xfrm>
              <a:off x="602027" y="440415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8627A168-E162-45E4-8F39-2AE22DBDFC2E}"/>
                </a:ext>
              </a:extLst>
            </p:cNvPr>
            <p:cNvSpPr/>
            <p:nvPr/>
          </p:nvSpPr>
          <p:spPr>
            <a:xfrm rot="2110467">
              <a:off x="564874" y="378997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A6453116-9D7B-4DE4-8E7C-D879CB6D5A18}"/>
                </a:ext>
              </a:extLst>
            </p:cNvPr>
            <p:cNvSpPr/>
            <p:nvPr/>
          </p:nvSpPr>
          <p:spPr>
            <a:xfrm>
              <a:off x="1250670" y="3538550"/>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1735A42B-7D8D-4452-865E-D8F955DC64A5}"/>
                </a:ext>
              </a:extLst>
            </p:cNvPr>
            <p:cNvSpPr/>
            <p:nvPr/>
          </p:nvSpPr>
          <p:spPr>
            <a:xfrm>
              <a:off x="1260610" y="3974569"/>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C52D5724-2D54-450A-A96F-FF2D4238C90C}"/>
                </a:ext>
              </a:extLst>
            </p:cNvPr>
            <p:cNvSpPr/>
            <p:nvPr/>
          </p:nvSpPr>
          <p:spPr>
            <a:xfrm>
              <a:off x="1288265" y="44041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7" name="Straight Arrow Connector 66">
              <a:extLst>
                <a:ext uri="{FF2B5EF4-FFF2-40B4-BE49-F238E27FC236}">
                  <a16:creationId xmlns:a16="http://schemas.microsoft.com/office/drawing/2014/main" id="{0274EE18-463F-476D-ACBA-84BDCF89B09E}"/>
                </a:ext>
              </a:extLst>
            </p:cNvPr>
            <p:cNvCxnSpPr>
              <a:cxnSpLocks/>
              <a:stCxn id="63" idx="7"/>
              <a:endCxn id="64" idx="2"/>
            </p:cNvCxnSpPr>
            <p:nvPr/>
          </p:nvCxnSpPr>
          <p:spPr>
            <a:xfrm flipV="1">
              <a:off x="752333" y="3632972"/>
              <a:ext cx="498337" cy="2353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8" name="Straight Arrow Connector 67">
              <a:extLst>
                <a:ext uri="{FF2B5EF4-FFF2-40B4-BE49-F238E27FC236}">
                  <a16:creationId xmlns:a16="http://schemas.microsoft.com/office/drawing/2014/main" id="{D0B1B922-C3F5-42B3-A4C5-5AD865CC1889}"/>
                </a:ext>
              </a:extLst>
            </p:cNvPr>
            <p:cNvCxnSpPr>
              <a:cxnSpLocks/>
              <a:stCxn id="63" idx="7"/>
              <a:endCxn id="65" idx="1"/>
            </p:cNvCxnSpPr>
            <p:nvPr/>
          </p:nvCxnSpPr>
          <p:spPr>
            <a:xfrm>
              <a:off x="752333" y="3868280"/>
              <a:ext cx="535932" cy="1339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A0D17BEC-F02F-4422-AC8A-D535C8C82FA7}"/>
                </a:ext>
              </a:extLst>
            </p:cNvPr>
            <p:cNvCxnSpPr>
              <a:cxnSpLocks/>
              <a:stCxn id="62" idx="6"/>
              <a:endCxn id="66" idx="2"/>
            </p:cNvCxnSpPr>
            <p:nvPr/>
          </p:nvCxnSpPr>
          <p:spPr>
            <a:xfrm flipV="1">
              <a:off x="790870" y="4498578"/>
              <a:ext cx="49739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0" name="TextBox 69">
              <a:extLst>
                <a:ext uri="{FF2B5EF4-FFF2-40B4-BE49-F238E27FC236}">
                  <a16:creationId xmlns:a16="http://schemas.microsoft.com/office/drawing/2014/main" id="{2D96DD7F-2819-4DF7-A622-33DDB6E0E460}"/>
                </a:ext>
              </a:extLst>
            </p:cNvPr>
            <p:cNvSpPr txBox="1"/>
            <p:nvPr/>
          </p:nvSpPr>
          <p:spPr>
            <a:xfrm>
              <a:off x="790870" y="4890944"/>
              <a:ext cx="550911" cy="450746"/>
            </a:xfrm>
            <a:prstGeom prst="rect">
              <a:avLst/>
            </a:prstGeom>
            <a:noFill/>
          </p:spPr>
          <p:txBody>
            <a:bodyPr wrap="none" rtlCol="0">
              <a:spAutoFit/>
            </a:bodyPr>
            <a:lstStyle/>
            <a:p>
              <a:r>
                <a:rPr lang="en-US" sz="1200" dirty="0"/>
                <a:t>T1</a:t>
              </a:r>
            </a:p>
          </p:txBody>
        </p:sp>
      </p:grpSp>
      <p:sp>
        <p:nvSpPr>
          <p:cNvPr id="49" name="Arrow: Right 48">
            <a:extLst>
              <a:ext uri="{FF2B5EF4-FFF2-40B4-BE49-F238E27FC236}">
                <a16:creationId xmlns:a16="http://schemas.microsoft.com/office/drawing/2014/main" id="{D127CFCA-81D3-4414-B6E5-FAA5C2833705}"/>
              </a:ext>
            </a:extLst>
          </p:cNvPr>
          <p:cNvSpPr/>
          <p:nvPr/>
        </p:nvSpPr>
        <p:spPr>
          <a:xfrm>
            <a:off x="8725171" y="3357597"/>
            <a:ext cx="1481318" cy="184550"/>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79C26B0A-7BD2-49FE-8D9C-50ED297D98E2}"/>
              </a:ext>
            </a:extLst>
          </p:cNvPr>
          <p:cNvSpPr txBox="1"/>
          <p:nvPr/>
        </p:nvSpPr>
        <p:spPr>
          <a:xfrm>
            <a:off x="8935544" y="3017294"/>
            <a:ext cx="714683" cy="369332"/>
          </a:xfrm>
          <a:prstGeom prst="rect">
            <a:avLst/>
          </a:prstGeom>
          <a:noFill/>
        </p:spPr>
        <p:txBody>
          <a:bodyPr wrap="none" rtlCol="0">
            <a:spAutoFit/>
          </a:bodyPr>
          <a:lstStyle/>
          <a:p>
            <a:r>
              <a:rPr lang="en-US" b="1" dirty="0">
                <a:solidFill>
                  <a:srgbClr val="C00000"/>
                </a:solidFill>
              </a:rPr>
              <a:t>Event</a:t>
            </a:r>
          </a:p>
        </p:txBody>
      </p:sp>
      <p:pic>
        <p:nvPicPr>
          <p:cNvPr id="83" name="Graphic 82" descr="Fire">
            <a:extLst>
              <a:ext uri="{FF2B5EF4-FFF2-40B4-BE49-F238E27FC236}">
                <a16:creationId xmlns:a16="http://schemas.microsoft.com/office/drawing/2014/main" id="{1A71A976-C054-4D84-B103-C78030B646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9050" y="2882443"/>
            <a:ext cx="450920" cy="450920"/>
          </a:xfrm>
          <a:prstGeom prst="rect">
            <a:avLst/>
          </a:prstGeom>
        </p:spPr>
      </p:pic>
      <p:grpSp>
        <p:nvGrpSpPr>
          <p:cNvPr id="148" name="Group 147">
            <a:extLst>
              <a:ext uri="{FF2B5EF4-FFF2-40B4-BE49-F238E27FC236}">
                <a16:creationId xmlns:a16="http://schemas.microsoft.com/office/drawing/2014/main" id="{12B1905A-781C-4469-959C-46E228917085}"/>
              </a:ext>
            </a:extLst>
          </p:cNvPr>
          <p:cNvGrpSpPr/>
          <p:nvPr/>
        </p:nvGrpSpPr>
        <p:grpSpPr>
          <a:xfrm>
            <a:off x="8094193" y="4855446"/>
            <a:ext cx="2518486" cy="1231462"/>
            <a:chOff x="8094193" y="4855446"/>
            <a:chExt cx="2518486" cy="1231462"/>
          </a:xfrm>
        </p:grpSpPr>
        <p:grpSp>
          <p:nvGrpSpPr>
            <p:cNvPr id="86" name="Group 85">
              <a:extLst>
                <a:ext uri="{FF2B5EF4-FFF2-40B4-BE49-F238E27FC236}">
                  <a16:creationId xmlns:a16="http://schemas.microsoft.com/office/drawing/2014/main" id="{413F1F2D-0E74-4A12-A3CF-D1DECEC0B5D3}"/>
                </a:ext>
              </a:extLst>
            </p:cNvPr>
            <p:cNvGrpSpPr/>
            <p:nvPr/>
          </p:nvGrpSpPr>
          <p:grpSpPr>
            <a:xfrm>
              <a:off x="8094193" y="4860677"/>
              <a:ext cx="583431" cy="1226231"/>
              <a:chOff x="537356" y="3346306"/>
              <a:chExt cx="949387" cy="1995384"/>
            </a:xfrm>
          </p:grpSpPr>
          <p:sp>
            <p:nvSpPr>
              <p:cNvPr id="99" name="Rectangle: Rounded Corners 98">
                <a:extLst>
                  <a:ext uri="{FF2B5EF4-FFF2-40B4-BE49-F238E27FC236}">
                    <a16:creationId xmlns:a16="http://schemas.microsoft.com/office/drawing/2014/main" id="{AFC8E946-C0C3-4D7E-8E46-47D93B19D832}"/>
                  </a:ext>
                </a:extLst>
              </p:cNvPr>
              <p:cNvSpPr/>
              <p:nvPr/>
            </p:nvSpPr>
            <p:spPr>
              <a:xfrm>
                <a:off x="537356" y="3346306"/>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Oval 99">
                <a:extLst>
                  <a:ext uri="{FF2B5EF4-FFF2-40B4-BE49-F238E27FC236}">
                    <a16:creationId xmlns:a16="http://schemas.microsoft.com/office/drawing/2014/main" id="{3A336088-4B6E-41F7-A3CC-86B7551ACBFA}"/>
                  </a:ext>
                </a:extLst>
              </p:cNvPr>
              <p:cNvSpPr/>
              <p:nvPr/>
            </p:nvSpPr>
            <p:spPr>
              <a:xfrm>
                <a:off x="602027" y="440415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31B281B8-B597-41C7-A1DC-7013BAF9E74B}"/>
                  </a:ext>
                </a:extLst>
              </p:cNvPr>
              <p:cNvSpPr/>
              <p:nvPr/>
            </p:nvSpPr>
            <p:spPr>
              <a:xfrm rot="2110467">
                <a:off x="564874" y="378997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CDD18870-51A7-4E38-81E1-7E14CA68402C}"/>
                  </a:ext>
                </a:extLst>
              </p:cNvPr>
              <p:cNvSpPr/>
              <p:nvPr/>
            </p:nvSpPr>
            <p:spPr>
              <a:xfrm>
                <a:off x="1250670" y="3538550"/>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DC5CABE1-5C69-4D59-887E-76D8D21B8008}"/>
                  </a:ext>
                </a:extLst>
              </p:cNvPr>
              <p:cNvSpPr/>
              <p:nvPr/>
            </p:nvSpPr>
            <p:spPr>
              <a:xfrm>
                <a:off x="1260610" y="3974569"/>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BC5CBB1B-1ACE-4C23-999F-6C8D3008AF46}"/>
                  </a:ext>
                </a:extLst>
              </p:cNvPr>
              <p:cNvSpPr/>
              <p:nvPr/>
            </p:nvSpPr>
            <p:spPr>
              <a:xfrm>
                <a:off x="1288265" y="44041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5" name="Straight Arrow Connector 104">
                <a:extLst>
                  <a:ext uri="{FF2B5EF4-FFF2-40B4-BE49-F238E27FC236}">
                    <a16:creationId xmlns:a16="http://schemas.microsoft.com/office/drawing/2014/main" id="{2B22FC45-7610-417C-AF95-C4DFBC16574A}"/>
                  </a:ext>
                </a:extLst>
              </p:cNvPr>
              <p:cNvCxnSpPr>
                <a:cxnSpLocks/>
                <a:stCxn id="101" idx="7"/>
                <a:endCxn id="102" idx="2"/>
              </p:cNvCxnSpPr>
              <p:nvPr/>
            </p:nvCxnSpPr>
            <p:spPr>
              <a:xfrm flipV="1">
                <a:off x="752333" y="3632972"/>
                <a:ext cx="498337" cy="2353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6" name="Straight Arrow Connector 105">
                <a:extLst>
                  <a:ext uri="{FF2B5EF4-FFF2-40B4-BE49-F238E27FC236}">
                    <a16:creationId xmlns:a16="http://schemas.microsoft.com/office/drawing/2014/main" id="{208BE081-AE17-44D2-BE1A-544CD5F4FA19}"/>
                  </a:ext>
                </a:extLst>
              </p:cNvPr>
              <p:cNvCxnSpPr>
                <a:cxnSpLocks/>
                <a:stCxn id="101" idx="7"/>
                <a:endCxn id="103" idx="1"/>
              </p:cNvCxnSpPr>
              <p:nvPr/>
            </p:nvCxnSpPr>
            <p:spPr>
              <a:xfrm>
                <a:off x="752333" y="3868280"/>
                <a:ext cx="535932" cy="1339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7" name="Straight Arrow Connector 106">
                <a:extLst>
                  <a:ext uri="{FF2B5EF4-FFF2-40B4-BE49-F238E27FC236}">
                    <a16:creationId xmlns:a16="http://schemas.microsoft.com/office/drawing/2014/main" id="{07972577-6EAB-4436-9F65-4E47C2274DB4}"/>
                  </a:ext>
                </a:extLst>
              </p:cNvPr>
              <p:cNvCxnSpPr>
                <a:cxnSpLocks/>
                <a:stCxn id="100" idx="6"/>
                <a:endCxn id="104" idx="2"/>
              </p:cNvCxnSpPr>
              <p:nvPr/>
            </p:nvCxnSpPr>
            <p:spPr>
              <a:xfrm flipV="1">
                <a:off x="790870" y="4498578"/>
                <a:ext cx="49739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08" name="TextBox 107">
                <a:extLst>
                  <a:ext uri="{FF2B5EF4-FFF2-40B4-BE49-F238E27FC236}">
                    <a16:creationId xmlns:a16="http://schemas.microsoft.com/office/drawing/2014/main" id="{22978CA9-005E-49BD-A792-5DDBB2918D9F}"/>
                  </a:ext>
                </a:extLst>
              </p:cNvPr>
              <p:cNvSpPr txBox="1"/>
              <p:nvPr/>
            </p:nvSpPr>
            <p:spPr>
              <a:xfrm>
                <a:off x="790870" y="4890944"/>
                <a:ext cx="550911" cy="450746"/>
              </a:xfrm>
              <a:prstGeom prst="rect">
                <a:avLst/>
              </a:prstGeom>
              <a:noFill/>
            </p:spPr>
            <p:txBody>
              <a:bodyPr wrap="none" rtlCol="0">
                <a:spAutoFit/>
              </a:bodyPr>
              <a:lstStyle/>
              <a:p>
                <a:r>
                  <a:rPr lang="en-US" sz="1200" dirty="0"/>
                  <a:t>T1</a:t>
                </a:r>
              </a:p>
            </p:txBody>
          </p:sp>
        </p:grpSp>
        <p:sp>
          <p:nvSpPr>
            <p:cNvPr id="87" name="Arrow: Right 86">
              <a:extLst>
                <a:ext uri="{FF2B5EF4-FFF2-40B4-BE49-F238E27FC236}">
                  <a16:creationId xmlns:a16="http://schemas.microsoft.com/office/drawing/2014/main" id="{7F917F27-2BA6-47E3-8359-24B1CCC1784E}"/>
                </a:ext>
              </a:extLst>
            </p:cNvPr>
            <p:cNvSpPr/>
            <p:nvPr/>
          </p:nvSpPr>
          <p:spPr>
            <a:xfrm>
              <a:off x="8719251" y="5398231"/>
              <a:ext cx="321611" cy="170557"/>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Arrow: Right 97">
              <a:extLst>
                <a:ext uri="{FF2B5EF4-FFF2-40B4-BE49-F238E27FC236}">
                  <a16:creationId xmlns:a16="http://schemas.microsoft.com/office/drawing/2014/main" id="{8D615BA1-A895-45D9-99EC-5B95E0A00B2C}"/>
                </a:ext>
              </a:extLst>
            </p:cNvPr>
            <p:cNvSpPr/>
            <p:nvPr/>
          </p:nvSpPr>
          <p:spPr>
            <a:xfrm>
              <a:off x="9678397" y="5386520"/>
              <a:ext cx="321611" cy="170557"/>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1" name="Group 130">
              <a:extLst>
                <a:ext uri="{FF2B5EF4-FFF2-40B4-BE49-F238E27FC236}">
                  <a16:creationId xmlns:a16="http://schemas.microsoft.com/office/drawing/2014/main" id="{418C2527-3EAE-48F8-A682-2825C8149B76}"/>
                </a:ext>
              </a:extLst>
            </p:cNvPr>
            <p:cNvGrpSpPr/>
            <p:nvPr/>
          </p:nvGrpSpPr>
          <p:grpSpPr>
            <a:xfrm>
              <a:off x="9137869" y="4855446"/>
              <a:ext cx="583431" cy="1199710"/>
              <a:chOff x="9137869" y="4855446"/>
              <a:chExt cx="583431" cy="1199710"/>
            </a:xfrm>
          </p:grpSpPr>
          <p:sp>
            <p:nvSpPr>
              <p:cNvPr id="120" name="Rectangle: Rounded Corners 119">
                <a:extLst>
                  <a:ext uri="{FF2B5EF4-FFF2-40B4-BE49-F238E27FC236}">
                    <a16:creationId xmlns:a16="http://schemas.microsoft.com/office/drawing/2014/main" id="{4B28F7ED-B23A-4909-A425-15D7BC40D731}"/>
                  </a:ext>
                </a:extLst>
              </p:cNvPr>
              <p:cNvSpPr/>
              <p:nvPr/>
            </p:nvSpPr>
            <p:spPr>
              <a:xfrm>
                <a:off x="9137869" y="4855446"/>
                <a:ext cx="583431" cy="1191047"/>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Oval 120">
                <a:extLst>
                  <a:ext uri="{FF2B5EF4-FFF2-40B4-BE49-F238E27FC236}">
                    <a16:creationId xmlns:a16="http://schemas.microsoft.com/office/drawing/2014/main" id="{D89918C4-9FDA-4482-93A0-1DBD1B04666C}"/>
                  </a:ext>
                </a:extLst>
              </p:cNvPr>
              <p:cNvSpPr/>
              <p:nvPr/>
            </p:nvSpPr>
            <p:spPr>
              <a:xfrm>
                <a:off x="9175871" y="5565740"/>
                <a:ext cx="116051" cy="116050"/>
              </a:xfrm>
              <a:prstGeom prst="ellipse">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E338FF93-3E65-4D16-8850-26122584CAF0}"/>
                  </a:ext>
                </a:extLst>
              </p:cNvPr>
              <p:cNvSpPr/>
              <p:nvPr/>
            </p:nvSpPr>
            <p:spPr>
              <a:xfrm rot="2110467">
                <a:off x="9153039" y="5188303"/>
                <a:ext cx="116051" cy="11605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8993DE92-1361-47D7-BB78-86BC692083BD}"/>
                  </a:ext>
                </a:extLst>
              </p:cNvPr>
              <p:cNvSpPr/>
              <p:nvPr/>
            </p:nvSpPr>
            <p:spPr>
              <a:xfrm>
                <a:off x="9574484" y="5033795"/>
                <a:ext cx="116051" cy="11605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6ED2380F-92D5-496D-A7A5-D2437A94C1B4}"/>
                  </a:ext>
                </a:extLst>
              </p:cNvPr>
              <p:cNvSpPr/>
              <p:nvPr/>
            </p:nvSpPr>
            <p:spPr>
              <a:xfrm>
                <a:off x="9580592" y="5301744"/>
                <a:ext cx="116051" cy="11605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FDF4A9D8-5295-4335-A53B-69783A22C938}"/>
                  </a:ext>
                </a:extLst>
              </p:cNvPr>
              <p:cNvSpPr/>
              <p:nvPr/>
            </p:nvSpPr>
            <p:spPr>
              <a:xfrm>
                <a:off x="9597587" y="5565740"/>
                <a:ext cx="116051" cy="11605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6" name="Straight Arrow Connector 125">
                <a:extLst>
                  <a:ext uri="{FF2B5EF4-FFF2-40B4-BE49-F238E27FC236}">
                    <a16:creationId xmlns:a16="http://schemas.microsoft.com/office/drawing/2014/main" id="{4C2C62DD-3BF0-46C9-A380-C755A5C0FE50}"/>
                  </a:ext>
                </a:extLst>
              </p:cNvPr>
              <p:cNvCxnSpPr>
                <a:cxnSpLocks/>
                <a:stCxn id="122" idx="7"/>
                <a:endCxn id="123" idx="2"/>
              </p:cNvCxnSpPr>
              <p:nvPr/>
            </p:nvCxnSpPr>
            <p:spPr>
              <a:xfrm flipV="1">
                <a:off x="9268239" y="5091821"/>
                <a:ext cx="306245" cy="1446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7" name="Straight Arrow Connector 126">
                <a:extLst>
                  <a:ext uri="{FF2B5EF4-FFF2-40B4-BE49-F238E27FC236}">
                    <a16:creationId xmlns:a16="http://schemas.microsoft.com/office/drawing/2014/main" id="{F220DAD4-D8A8-45DD-9582-145FBD235FB3}"/>
                  </a:ext>
                </a:extLst>
              </p:cNvPr>
              <p:cNvCxnSpPr>
                <a:cxnSpLocks/>
                <a:stCxn id="122" idx="7"/>
                <a:endCxn id="124" idx="1"/>
              </p:cNvCxnSpPr>
              <p:nvPr/>
            </p:nvCxnSpPr>
            <p:spPr>
              <a:xfrm>
                <a:off x="9268239" y="5236426"/>
                <a:ext cx="329349" cy="823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8" name="Straight Arrow Connector 127">
                <a:extLst>
                  <a:ext uri="{FF2B5EF4-FFF2-40B4-BE49-F238E27FC236}">
                    <a16:creationId xmlns:a16="http://schemas.microsoft.com/office/drawing/2014/main" id="{71686A1E-C314-47DA-A03A-15547E5B4EBA}"/>
                  </a:ext>
                </a:extLst>
              </p:cNvPr>
              <p:cNvCxnSpPr>
                <a:cxnSpLocks/>
                <a:stCxn id="121" idx="6"/>
                <a:endCxn id="125" idx="2"/>
              </p:cNvCxnSpPr>
              <p:nvPr/>
            </p:nvCxnSpPr>
            <p:spPr>
              <a:xfrm flipV="1">
                <a:off x="9291921" y="5623765"/>
                <a:ext cx="305666" cy="1"/>
              </a:xfrm>
              <a:prstGeom prst="straightConnector1">
                <a:avLst/>
              </a:prstGeom>
              <a:ln>
                <a:solidFill>
                  <a:schemeClr val="bg1">
                    <a:lumMod val="65000"/>
                  </a:schemeClr>
                </a:solidFill>
                <a:tailEnd type="triangle"/>
              </a:ln>
            </p:spPr>
            <p:style>
              <a:lnRef idx="1">
                <a:schemeClr val="dk1"/>
              </a:lnRef>
              <a:fillRef idx="0">
                <a:schemeClr val="dk1"/>
              </a:fillRef>
              <a:effectRef idx="0">
                <a:schemeClr val="dk1"/>
              </a:effectRef>
              <a:fontRef idx="minor">
                <a:schemeClr val="tx1"/>
              </a:fontRef>
            </p:style>
          </p:cxnSp>
          <p:sp>
            <p:nvSpPr>
              <p:cNvPr id="129" name="TextBox 128">
                <a:extLst>
                  <a:ext uri="{FF2B5EF4-FFF2-40B4-BE49-F238E27FC236}">
                    <a16:creationId xmlns:a16="http://schemas.microsoft.com/office/drawing/2014/main" id="{8FF4F432-0F36-48D3-BE63-176F0D02024E}"/>
                  </a:ext>
                </a:extLst>
              </p:cNvPr>
              <p:cNvSpPr txBox="1"/>
              <p:nvPr/>
            </p:nvSpPr>
            <p:spPr>
              <a:xfrm>
                <a:off x="9260307" y="5778157"/>
                <a:ext cx="338554" cy="276999"/>
              </a:xfrm>
              <a:prstGeom prst="rect">
                <a:avLst/>
              </a:prstGeom>
              <a:noFill/>
            </p:spPr>
            <p:txBody>
              <a:bodyPr wrap="none" rtlCol="0">
                <a:spAutoFit/>
              </a:bodyPr>
              <a:lstStyle/>
              <a:p>
                <a:r>
                  <a:rPr lang="en-US" sz="1200" dirty="0"/>
                  <a:t>T2</a:t>
                </a:r>
              </a:p>
            </p:txBody>
          </p:sp>
        </p:grpSp>
        <p:sp>
          <p:nvSpPr>
            <p:cNvPr id="133" name="Rectangle: Rounded Corners 132">
              <a:extLst>
                <a:ext uri="{FF2B5EF4-FFF2-40B4-BE49-F238E27FC236}">
                  <a16:creationId xmlns:a16="http://schemas.microsoft.com/office/drawing/2014/main" id="{56FDD199-2D04-4270-BDA0-D93A6A8A8702}"/>
                </a:ext>
              </a:extLst>
            </p:cNvPr>
            <p:cNvSpPr/>
            <p:nvPr/>
          </p:nvSpPr>
          <p:spPr>
            <a:xfrm>
              <a:off x="10029248" y="4867542"/>
              <a:ext cx="583431" cy="1191047"/>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Oval 134">
              <a:extLst>
                <a:ext uri="{FF2B5EF4-FFF2-40B4-BE49-F238E27FC236}">
                  <a16:creationId xmlns:a16="http://schemas.microsoft.com/office/drawing/2014/main" id="{FE4ED562-3D34-42FE-B29B-96A3EC3582E0}"/>
                </a:ext>
              </a:extLst>
            </p:cNvPr>
            <p:cNvSpPr/>
            <p:nvPr/>
          </p:nvSpPr>
          <p:spPr>
            <a:xfrm rot="2110467">
              <a:off x="10044418" y="5200399"/>
              <a:ext cx="116051" cy="11605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D9273E16-76A3-4BC3-BC8F-BB6EF4341A22}"/>
                </a:ext>
              </a:extLst>
            </p:cNvPr>
            <p:cNvSpPr/>
            <p:nvPr/>
          </p:nvSpPr>
          <p:spPr>
            <a:xfrm>
              <a:off x="10465863" y="5045891"/>
              <a:ext cx="116051" cy="11605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6C6ECD9A-12D9-4CDE-BBF0-7C0BD47C5545}"/>
                </a:ext>
              </a:extLst>
            </p:cNvPr>
            <p:cNvSpPr/>
            <p:nvPr/>
          </p:nvSpPr>
          <p:spPr>
            <a:xfrm>
              <a:off x="10471971" y="5313840"/>
              <a:ext cx="116051" cy="11605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2BF23FA1-8AA7-4E97-B197-EE6A1FD338EE}"/>
                </a:ext>
              </a:extLst>
            </p:cNvPr>
            <p:cNvSpPr/>
            <p:nvPr/>
          </p:nvSpPr>
          <p:spPr>
            <a:xfrm>
              <a:off x="10424785" y="5523764"/>
              <a:ext cx="116051" cy="11605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9" name="Straight Arrow Connector 138">
              <a:extLst>
                <a:ext uri="{FF2B5EF4-FFF2-40B4-BE49-F238E27FC236}">
                  <a16:creationId xmlns:a16="http://schemas.microsoft.com/office/drawing/2014/main" id="{32DCECEE-A738-49E9-A5D9-79B99D8ECC02}"/>
                </a:ext>
              </a:extLst>
            </p:cNvPr>
            <p:cNvCxnSpPr>
              <a:cxnSpLocks/>
              <a:stCxn id="135" idx="7"/>
              <a:endCxn id="136" idx="2"/>
            </p:cNvCxnSpPr>
            <p:nvPr/>
          </p:nvCxnSpPr>
          <p:spPr>
            <a:xfrm flipV="1">
              <a:off x="10159618" y="5103917"/>
              <a:ext cx="306245" cy="1446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0" name="Straight Arrow Connector 139">
              <a:extLst>
                <a:ext uri="{FF2B5EF4-FFF2-40B4-BE49-F238E27FC236}">
                  <a16:creationId xmlns:a16="http://schemas.microsoft.com/office/drawing/2014/main" id="{612B7DFC-8B39-4990-B327-092E2A5A42D9}"/>
                </a:ext>
              </a:extLst>
            </p:cNvPr>
            <p:cNvCxnSpPr>
              <a:cxnSpLocks/>
              <a:stCxn id="135" idx="7"/>
              <a:endCxn id="137" idx="1"/>
            </p:cNvCxnSpPr>
            <p:nvPr/>
          </p:nvCxnSpPr>
          <p:spPr>
            <a:xfrm>
              <a:off x="10159618" y="5248522"/>
              <a:ext cx="329349" cy="823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2" name="TextBox 141">
              <a:extLst>
                <a:ext uri="{FF2B5EF4-FFF2-40B4-BE49-F238E27FC236}">
                  <a16:creationId xmlns:a16="http://schemas.microsoft.com/office/drawing/2014/main" id="{2A08CA78-60F9-434E-9EF8-17E2B109E2B3}"/>
                </a:ext>
              </a:extLst>
            </p:cNvPr>
            <p:cNvSpPr txBox="1"/>
            <p:nvPr/>
          </p:nvSpPr>
          <p:spPr>
            <a:xfrm>
              <a:off x="10191904" y="5809909"/>
              <a:ext cx="338554" cy="276999"/>
            </a:xfrm>
            <a:prstGeom prst="rect">
              <a:avLst/>
            </a:prstGeom>
            <a:noFill/>
          </p:spPr>
          <p:txBody>
            <a:bodyPr wrap="none" rtlCol="0">
              <a:spAutoFit/>
            </a:bodyPr>
            <a:lstStyle/>
            <a:p>
              <a:r>
                <a:rPr lang="en-US" sz="1200" dirty="0"/>
                <a:t>T3</a:t>
              </a:r>
            </a:p>
          </p:txBody>
        </p:sp>
        <p:cxnSp>
          <p:nvCxnSpPr>
            <p:cNvPr id="143" name="Straight Arrow Connector 142">
              <a:extLst>
                <a:ext uri="{FF2B5EF4-FFF2-40B4-BE49-F238E27FC236}">
                  <a16:creationId xmlns:a16="http://schemas.microsoft.com/office/drawing/2014/main" id="{7FEA1BFE-0E91-4CA4-97A2-D208814439C1}"/>
                </a:ext>
              </a:extLst>
            </p:cNvPr>
            <p:cNvCxnSpPr>
              <a:cxnSpLocks/>
              <a:stCxn id="135" idx="6"/>
              <a:endCxn id="138" idx="0"/>
            </p:cNvCxnSpPr>
            <p:nvPr/>
          </p:nvCxnSpPr>
          <p:spPr>
            <a:xfrm>
              <a:off x="10149874" y="5291851"/>
              <a:ext cx="332937" cy="2319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509424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49" grpId="0" animBg="1"/>
      <p:bldP spid="8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EFDF69-CA30-472E-9E4A-350A939593B0}"/>
              </a:ext>
            </a:extLst>
          </p:cNvPr>
          <p:cNvSpPr>
            <a:spLocks noGrp="1"/>
          </p:cNvSpPr>
          <p:nvPr>
            <p:ph idx="1"/>
          </p:nvPr>
        </p:nvSpPr>
        <p:spPr>
          <a:xfrm>
            <a:off x="984582" y="1602034"/>
            <a:ext cx="3664226" cy="992353"/>
          </a:xfrm>
        </p:spPr>
        <p:txBody>
          <a:bodyPr>
            <a:normAutofit/>
          </a:bodyPr>
          <a:lstStyle/>
          <a:p>
            <a:pPr marL="0" indent="0" algn="ctr">
              <a:buNone/>
            </a:pPr>
            <a:r>
              <a:rPr lang="es-MX" b="1" dirty="0">
                <a:solidFill>
                  <a:schemeClr val="accent1">
                    <a:lumMod val="50000"/>
                  </a:schemeClr>
                </a:solidFill>
              </a:rPr>
              <a:t>Changes in the structure</a:t>
            </a:r>
          </a:p>
        </p:txBody>
      </p:sp>
      <p:sp>
        <p:nvSpPr>
          <p:cNvPr id="4" name="Content Placeholder 2">
            <a:extLst>
              <a:ext uri="{FF2B5EF4-FFF2-40B4-BE49-F238E27FC236}">
                <a16:creationId xmlns:a16="http://schemas.microsoft.com/office/drawing/2014/main" id="{1FBF9DA3-3E1D-4964-954E-1CB7AC7CDE7B}"/>
              </a:ext>
            </a:extLst>
          </p:cNvPr>
          <p:cNvSpPr txBox="1">
            <a:spLocks/>
          </p:cNvSpPr>
          <p:nvPr/>
        </p:nvSpPr>
        <p:spPr>
          <a:xfrm>
            <a:off x="7543094" y="1601124"/>
            <a:ext cx="3664226" cy="9949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b="1" dirty="0">
                <a:solidFill>
                  <a:schemeClr val="accent1">
                    <a:lumMod val="50000"/>
                  </a:schemeClr>
                </a:solidFill>
              </a:rPr>
              <a:t>Disease transmission</a:t>
            </a:r>
          </a:p>
          <a:p>
            <a:pPr marL="0" indent="0" algn="ctr">
              <a:buNone/>
            </a:pPr>
            <a:endParaRPr lang="en-US" b="1" dirty="0">
              <a:solidFill>
                <a:schemeClr val="accent1">
                  <a:lumMod val="50000"/>
                </a:schemeClr>
              </a:solidFill>
            </a:endParaRPr>
          </a:p>
        </p:txBody>
      </p:sp>
      <p:sp>
        <p:nvSpPr>
          <p:cNvPr id="49" name="Title 1">
            <a:extLst>
              <a:ext uri="{FF2B5EF4-FFF2-40B4-BE49-F238E27FC236}">
                <a16:creationId xmlns:a16="http://schemas.microsoft.com/office/drawing/2014/main" id="{34EB2486-C201-4E3B-99B3-661276A56DAD}"/>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s-MX" dirty="0"/>
              <a:t>Network dynamics in epidemiology</a:t>
            </a:r>
          </a:p>
        </p:txBody>
      </p:sp>
      <p:grpSp>
        <p:nvGrpSpPr>
          <p:cNvPr id="148" name="Group 147">
            <a:extLst>
              <a:ext uri="{FF2B5EF4-FFF2-40B4-BE49-F238E27FC236}">
                <a16:creationId xmlns:a16="http://schemas.microsoft.com/office/drawing/2014/main" id="{F514C998-01D4-4A7F-BED1-E4A030943774}"/>
              </a:ext>
            </a:extLst>
          </p:cNvPr>
          <p:cNvGrpSpPr/>
          <p:nvPr/>
        </p:nvGrpSpPr>
        <p:grpSpPr>
          <a:xfrm>
            <a:off x="786829" y="2876060"/>
            <a:ext cx="4112456" cy="1957187"/>
            <a:chOff x="438922" y="3204940"/>
            <a:chExt cx="4112456" cy="1957187"/>
          </a:xfrm>
        </p:grpSpPr>
        <p:grpSp>
          <p:nvGrpSpPr>
            <p:cNvPr id="47" name="Group 46">
              <a:extLst>
                <a:ext uri="{FF2B5EF4-FFF2-40B4-BE49-F238E27FC236}">
                  <a16:creationId xmlns:a16="http://schemas.microsoft.com/office/drawing/2014/main" id="{6A226518-8F1B-4E3A-AC91-D52B052B5315}"/>
                </a:ext>
              </a:extLst>
            </p:cNvPr>
            <p:cNvGrpSpPr/>
            <p:nvPr/>
          </p:nvGrpSpPr>
          <p:grpSpPr>
            <a:xfrm>
              <a:off x="2041223" y="3223996"/>
              <a:ext cx="957039" cy="1938131"/>
              <a:chOff x="2491109" y="3346306"/>
              <a:chExt cx="957039" cy="1938131"/>
            </a:xfrm>
          </p:grpSpPr>
          <p:sp>
            <p:nvSpPr>
              <p:cNvPr id="44" name="Rectangle: Rounded Corners 43">
                <a:extLst>
                  <a:ext uri="{FF2B5EF4-FFF2-40B4-BE49-F238E27FC236}">
                    <a16:creationId xmlns:a16="http://schemas.microsoft.com/office/drawing/2014/main" id="{4A23F517-0D55-4E78-AD95-837A83593AA7}"/>
                  </a:ext>
                </a:extLst>
              </p:cNvPr>
              <p:cNvSpPr/>
              <p:nvPr/>
            </p:nvSpPr>
            <p:spPr>
              <a:xfrm>
                <a:off x="2491109" y="3346306"/>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Box 44">
                <a:extLst>
                  <a:ext uri="{FF2B5EF4-FFF2-40B4-BE49-F238E27FC236}">
                    <a16:creationId xmlns:a16="http://schemas.microsoft.com/office/drawing/2014/main" id="{5DBE2905-F93F-477C-8603-53182B3AE9AF}"/>
                  </a:ext>
                </a:extLst>
              </p:cNvPr>
              <p:cNvSpPr txBox="1"/>
              <p:nvPr/>
            </p:nvSpPr>
            <p:spPr>
              <a:xfrm>
                <a:off x="2744623" y="4890944"/>
                <a:ext cx="413896" cy="369332"/>
              </a:xfrm>
              <a:prstGeom prst="rect">
                <a:avLst/>
              </a:prstGeom>
              <a:noFill/>
            </p:spPr>
            <p:txBody>
              <a:bodyPr wrap="none" rtlCol="0">
                <a:spAutoFit/>
              </a:bodyPr>
              <a:lstStyle/>
              <a:p>
                <a:r>
                  <a:rPr lang="en-US" dirty="0"/>
                  <a:t>T2</a:t>
                </a:r>
              </a:p>
            </p:txBody>
          </p:sp>
          <p:sp>
            <p:nvSpPr>
              <p:cNvPr id="23" name="Oval 22">
                <a:extLst>
                  <a:ext uri="{FF2B5EF4-FFF2-40B4-BE49-F238E27FC236}">
                    <a16:creationId xmlns:a16="http://schemas.microsoft.com/office/drawing/2014/main" id="{AD8A4D21-68F5-4BFB-9034-8BCE9356C51C}"/>
                  </a:ext>
                </a:extLst>
              </p:cNvPr>
              <p:cNvSpPr/>
              <p:nvPr/>
            </p:nvSpPr>
            <p:spPr>
              <a:xfrm>
                <a:off x="2573067" y="440415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Oval 23">
                <a:extLst>
                  <a:ext uri="{FF2B5EF4-FFF2-40B4-BE49-F238E27FC236}">
                    <a16:creationId xmlns:a16="http://schemas.microsoft.com/office/drawing/2014/main" id="{F15B9B18-1426-4ABA-812A-7745F3C369F0}"/>
                  </a:ext>
                </a:extLst>
              </p:cNvPr>
              <p:cNvSpPr/>
              <p:nvPr/>
            </p:nvSpPr>
            <p:spPr>
              <a:xfrm rot="2110467">
                <a:off x="2535914" y="378997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8C4F1827-6EB9-4E91-AD9E-42F73774BFA4}"/>
                  </a:ext>
                </a:extLst>
              </p:cNvPr>
              <p:cNvSpPr/>
              <p:nvPr/>
            </p:nvSpPr>
            <p:spPr>
              <a:xfrm>
                <a:off x="3221710" y="3538550"/>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94D7AA5D-C163-4B4B-91E7-62C118D585E3}"/>
                  </a:ext>
                </a:extLst>
              </p:cNvPr>
              <p:cNvSpPr/>
              <p:nvPr/>
            </p:nvSpPr>
            <p:spPr>
              <a:xfrm>
                <a:off x="3231650" y="3974569"/>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75DCD14-CEFB-471B-A6AC-A98D7B097AB4}"/>
                  </a:ext>
                </a:extLst>
              </p:cNvPr>
              <p:cNvSpPr/>
              <p:nvPr/>
            </p:nvSpPr>
            <p:spPr>
              <a:xfrm>
                <a:off x="3259305" y="44041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50077935-C7FD-483F-8CB1-17D897D107C0}"/>
                  </a:ext>
                </a:extLst>
              </p:cNvPr>
              <p:cNvCxnSpPr>
                <a:cxnSpLocks/>
                <a:stCxn id="26" idx="2"/>
                <a:endCxn id="24" idx="6"/>
              </p:cNvCxnSpPr>
              <p:nvPr/>
            </p:nvCxnSpPr>
            <p:spPr>
              <a:xfrm flipH="1" flipV="1">
                <a:off x="2707516" y="3938787"/>
                <a:ext cx="524134" cy="1302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783EE10B-645D-4A0D-86F6-8A0A32F0ED06}"/>
                  </a:ext>
                </a:extLst>
              </p:cNvPr>
              <p:cNvCxnSpPr>
                <a:cxnSpLocks/>
                <a:stCxn id="25" idx="2"/>
                <a:endCxn id="24" idx="0"/>
              </p:cNvCxnSpPr>
              <p:nvPr/>
            </p:nvCxnSpPr>
            <p:spPr>
              <a:xfrm flipH="1">
                <a:off x="2684729" y="3632972"/>
                <a:ext cx="536981" cy="1742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D18FDD6B-0019-49B7-969C-B58C8C973325}"/>
                  </a:ext>
                </a:extLst>
              </p:cNvPr>
              <p:cNvCxnSpPr>
                <a:cxnSpLocks/>
                <a:stCxn id="27" idx="2"/>
                <a:endCxn id="23" idx="6"/>
              </p:cNvCxnSpPr>
              <p:nvPr/>
            </p:nvCxnSpPr>
            <p:spPr>
              <a:xfrm flipH="1">
                <a:off x="2761910" y="4498578"/>
                <a:ext cx="49739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46" name="Group 45">
              <a:extLst>
                <a:ext uri="{FF2B5EF4-FFF2-40B4-BE49-F238E27FC236}">
                  <a16:creationId xmlns:a16="http://schemas.microsoft.com/office/drawing/2014/main" id="{A51A5DE2-E8B9-45D5-9E2F-CAA07FAE35CA}"/>
                </a:ext>
              </a:extLst>
            </p:cNvPr>
            <p:cNvGrpSpPr/>
            <p:nvPr/>
          </p:nvGrpSpPr>
          <p:grpSpPr>
            <a:xfrm>
              <a:off x="438922" y="3213401"/>
              <a:ext cx="949387" cy="1938131"/>
              <a:chOff x="537356" y="3346306"/>
              <a:chExt cx="949387" cy="1938131"/>
            </a:xfrm>
          </p:grpSpPr>
          <p:sp>
            <p:nvSpPr>
              <p:cNvPr id="42" name="Rectangle: Rounded Corners 41">
                <a:extLst>
                  <a:ext uri="{FF2B5EF4-FFF2-40B4-BE49-F238E27FC236}">
                    <a16:creationId xmlns:a16="http://schemas.microsoft.com/office/drawing/2014/main" id="{F7B81A2D-FA66-4038-B43A-FC1573524AD4}"/>
                  </a:ext>
                </a:extLst>
              </p:cNvPr>
              <p:cNvSpPr/>
              <p:nvPr/>
            </p:nvSpPr>
            <p:spPr>
              <a:xfrm>
                <a:off x="537356" y="3346306"/>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DB2AC3C2-50D7-47C5-A121-C8428194FFA2}"/>
                  </a:ext>
                </a:extLst>
              </p:cNvPr>
              <p:cNvSpPr/>
              <p:nvPr/>
            </p:nvSpPr>
            <p:spPr>
              <a:xfrm>
                <a:off x="602027" y="440415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2FBD63EA-A147-4065-9BA7-08E6D8B8D2EF}"/>
                  </a:ext>
                </a:extLst>
              </p:cNvPr>
              <p:cNvSpPr/>
              <p:nvPr/>
            </p:nvSpPr>
            <p:spPr>
              <a:xfrm rot="2110467">
                <a:off x="564874" y="378997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F3089BC-6999-46A2-ADD3-EA383986DA74}"/>
                  </a:ext>
                </a:extLst>
              </p:cNvPr>
              <p:cNvSpPr/>
              <p:nvPr/>
            </p:nvSpPr>
            <p:spPr>
              <a:xfrm>
                <a:off x="1250670" y="3538550"/>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E30E46E3-6BAD-4FF1-9C39-4E19D55CBFE6}"/>
                  </a:ext>
                </a:extLst>
              </p:cNvPr>
              <p:cNvSpPr/>
              <p:nvPr/>
            </p:nvSpPr>
            <p:spPr>
              <a:xfrm>
                <a:off x="1260610" y="3974569"/>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54DD3EF-728A-443B-A831-8405B6A652C5}"/>
                  </a:ext>
                </a:extLst>
              </p:cNvPr>
              <p:cNvSpPr/>
              <p:nvPr/>
            </p:nvSpPr>
            <p:spPr>
              <a:xfrm>
                <a:off x="1288265" y="44041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18D33001-F450-48C2-BFFB-FFF8CABA64CC}"/>
                  </a:ext>
                </a:extLst>
              </p:cNvPr>
              <p:cNvCxnSpPr>
                <a:cxnSpLocks/>
                <a:stCxn id="6" idx="7"/>
                <a:endCxn id="7" idx="2"/>
              </p:cNvCxnSpPr>
              <p:nvPr/>
            </p:nvCxnSpPr>
            <p:spPr>
              <a:xfrm flipV="1">
                <a:off x="752333" y="3632972"/>
                <a:ext cx="498337" cy="2353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AAB63CBD-3453-44A6-B8AC-65EBD6E2E6DF}"/>
                  </a:ext>
                </a:extLst>
              </p:cNvPr>
              <p:cNvCxnSpPr>
                <a:cxnSpLocks/>
                <a:stCxn id="6" idx="7"/>
                <a:endCxn id="8" idx="1"/>
              </p:cNvCxnSpPr>
              <p:nvPr/>
            </p:nvCxnSpPr>
            <p:spPr>
              <a:xfrm>
                <a:off x="752333" y="3868280"/>
                <a:ext cx="535932" cy="1339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94A7E4A8-E417-451D-AFB2-2BB1D4B2AC53}"/>
                  </a:ext>
                </a:extLst>
              </p:cNvPr>
              <p:cNvCxnSpPr>
                <a:cxnSpLocks/>
                <a:stCxn id="5" idx="6"/>
                <a:endCxn id="9" idx="2"/>
              </p:cNvCxnSpPr>
              <p:nvPr/>
            </p:nvCxnSpPr>
            <p:spPr>
              <a:xfrm flipV="1">
                <a:off x="790870" y="4498578"/>
                <a:ext cx="49739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3" name="TextBox 42">
                <a:extLst>
                  <a:ext uri="{FF2B5EF4-FFF2-40B4-BE49-F238E27FC236}">
                    <a16:creationId xmlns:a16="http://schemas.microsoft.com/office/drawing/2014/main" id="{A1E8808E-B48E-4FDB-A4AB-6742C7157E68}"/>
                  </a:ext>
                </a:extLst>
              </p:cNvPr>
              <p:cNvSpPr txBox="1"/>
              <p:nvPr/>
            </p:nvSpPr>
            <p:spPr>
              <a:xfrm>
                <a:off x="790870" y="4890944"/>
                <a:ext cx="413896" cy="369332"/>
              </a:xfrm>
              <a:prstGeom prst="rect">
                <a:avLst/>
              </a:prstGeom>
              <a:noFill/>
            </p:spPr>
            <p:txBody>
              <a:bodyPr wrap="none" rtlCol="0">
                <a:spAutoFit/>
              </a:bodyPr>
              <a:lstStyle/>
              <a:p>
                <a:r>
                  <a:rPr lang="en-US" dirty="0"/>
                  <a:t>T1</a:t>
                </a:r>
              </a:p>
            </p:txBody>
          </p:sp>
        </p:grpSp>
        <p:sp>
          <p:nvSpPr>
            <p:cNvPr id="48" name="Arrow: Right 47">
              <a:extLst>
                <a:ext uri="{FF2B5EF4-FFF2-40B4-BE49-F238E27FC236}">
                  <a16:creationId xmlns:a16="http://schemas.microsoft.com/office/drawing/2014/main" id="{FCF1EA9E-B1F4-4511-BA1E-5BDF9B11208F}"/>
                </a:ext>
              </a:extLst>
            </p:cNvPr>
            <p:cNvSpPr/>
            <p:nvPr/>
          </p:nvSpPr>
          <p:spPr>
            <a:xfrm>
              <a:off x="1456046" y="4088136"/>
              <a:ext cx="523341" cy="27753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Rounded Corners 99">
              <a:extLst>
                <a:ext uri="{FF2B5EF4-FFF2-40B4-BE49-F238E27FC236}">
                  <a16:creationId xmlns:a16="http://schemas.microsoft.com/office/drawing/2014/main" id="{A48D5833-EE09-4B7E-A9BB-42A9778E0643}"/>
                </a:ext>
              </a:extLst>
            </p:cNvPr>
            <p:cNvSpPr/>
            <p:nvPr/>
          </p:nvSpPr>
          <p:spPr>
            <a:xfrm>
              <a:off x="3601991" y="3204940"/>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TextBox 100">
              <a:extLst>
                <a:ext uri="{FF2B5EF4-FFF2-40B4-BE49-F238E27FC236}">
                  <a16:creationId xmlns:a16="http://schemas.microsoft.com/office/drawing/2014/main" id="{CACC2B96-3E80-4907-BC4E-EEBD04490406}"/>
                </a:ext>
              </a:extLst>
            </p:cNvPr>
            <p:cNvSpPr txBox="1"/>
            <p:nvPr/>
          </p:nvSpPr>
          <p:spPr>
            <a:xfrm>
              <a:off x="3855505" y="4749578"/>
              <a:ext cx="413896" cy="369332"/>
            </a:xfrm>
            <a:prstGeom prst="rect">
              <a:avLst/>
            </a:prstGeom>
            <a:noFill/>
          </p:spPr>
          <p:txBody>
            <a:bodyPr wrap="none" rtlCol="0">
              <a:spAutoFit/>
            </a:bodyPr>
            <a:lstStyle/>
            <a:p>
              <a:r>
                <a:rPr lang="en-US" dirty="0"/>
                <a:t>T3</a:t>
              </a:r>
            </a:p>
          </p:txBody>
        </p:sp>
        <p:sp>
          <p:nvSpPr>
            <p:cNvPr id="102" name="Oval 101">
              <a:extLst>
                <a:ext uri="{FF2B5EF4-FFF2-40B4-BE49-F238E27FC236}">
                  <a16:creationId xmlns:a16="http://schemas.microsoft.com/office/drawing/2014/main" id="{3C87139B-D1F8-42C4-BC7A-70E442A12B5D}"/>
                </a:ext>
              </a:extLst>
            </p:cNvPr>
            <p:cNvSpPr/>
            <p:nvPr/>
          </p:nvSpPr>
          <p:spPr>
            <a:xfrm rot="21378897">
              <a:off x="3869917" y="4258227"/>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3" name="Oval 102">
              <a:extLst>
                <a:ext uri="{FF2B5EF4-FFF2-40B4-BE49-F238E27FC236}">
                  <a16:creationId xmlns:a16="http://schemas.microsoft.com/office/drawing/2014/main" id="{9148F6B6-4CE5-44E0-9E8A-CA971031A303}"/>
                </a:ext>
              </a:extLst>
            </p:cNvPr>
            <p:cNvSpPr/>
            <p:nvPr/>
          </p:nvSpPr>
          <p:spPr>
            <a:xfrm rot="1698840">
              <a:off x="3832764" y="3644042"/>
              <a:ext cx="188843" cy="18884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4" name="Oval 103">
              <a:extLst>
                <a:ext uri="{FF2B5EF4-FFF2-40B4-BE49-F238E27FC236}">
                  <a16:creationId xmlns:a16="http://schemas.microsoft.com/office/drawing/2014/main" id="{74D3C662-1255-43C6-A692-362FE914A8DC}"/>
                </a:ext>
              </a:extLst>
            </p:cNvPr>
            <p:cNvSpPr/>
            <p:nvPr/>
          </p:nvSpPr>
          <p:spPr>
            <a:xfrm>
              <a:off x="4178849" y="3549095"/>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E8032A4E-2926-42A8-B1E3-219C9395132E}"/>
                </a:ext>
              </a:extLst>
            </p:cNvPr>
            <p:cNvSpPr/>
            <p:nvPr/>
          </p:nvSpPr>
          <p:spPr>
            <a:xfrm>
              <a:off x="4188789" y="3985114"/>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3C4A36E4-2AD8-40CE-A25C-1558042A217A}"/>
                </a:ext>
              </a:extLst>
            </p:cNvPr>
            <p:cNvSpPr/>
            <p:nvPr/>
          </p:nvSpPr>
          <p:spPr>
            <a:xfrm rot="214383">
              <a:off x="4184545" y="4425256"/>
              <a:ext cx="188843" cy="18884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7" name="Straight Arrow Connector 106">
              <a:extLst>
                <a:ext uri="{FF2B5EF4-FFF2-40B4-BE49-F238E27FC236}">
                  <a16:creationId xmlns:a16="http://schemas.microsoft.com/office/drawing/2014/main" id="{3338A189-D52D-4602-A4C3-499A9F8ECE63}"/>
                </a:ext>
              </a:extLst>
            </p:cNvPr>
            <p:cNvCxnSpPr>
              <a:cxnSpLocks/>
              <a:stCxn id="105" idx="4"/>
              <a:endCxn id="106" idx="0"/>
            </p:cNvCxnSpPr>
            <p:nvPr/>
          </p:nvCxnSpPr>
          <p:spPr>
            <a:xfrm>
              <a:off x="4283211" y="4173957"/>
              <a:ext cx="1640" cy="2514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8" name="Straight Arrow Connector 107">
              <a:extLst>
                <a:ext uri="{FF2B5EF4-FFF2-40B4-BE49-F238E27FC236}">
                  <a16:creationId xmlns:a16="http://schemas.microsoft.com/office/drawing/2014/main" id="{7B357384-FC49-4BDC-A3F7-3E6BA469712A}"/>
                </a:ext>
              </a:extLst>
            </p:cNvPr>
            <p:cNvCxnSpPr>
              <a:cxnSpLocks/>
              <a:stCxn id="104" idx="4"/>
              <a:endCxn id="105" idx="0"/>
            </p:cNvCxnSpPr>
            <p:nvPr/>
          </p:nvCxnSpPr>
          <p:spPr>
            <a:xfrm>
              <a:off x="4273271" y="3737938"/>
              <a:ext cx="9940" cy="2471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9" name="Straight Arrow Connector 108">
              <a:extLst>
                <a:ext uri="{FF2B5EF4-FFF2-40B4-BE49-F238E27FC236}">
                  <a16:creationId xmlns:a16="http://schemas.microsoft.com/office/drawing/2014/main" id="{A28B52B2-C042-4C73-AD96-8089363052EB}"/>
                </a:ext>
              </a:extLst>
            </p:cNvPr>
            <p:cNvCxnSpPr>
              <a:cxnSpLocks/>
              <a:stCxn id="103" idx="5"/>
              <a:endCxn id="102" idx="0"/>
            </p:cNvCxnSpPr>
            <p:nvPr/>
          </p:nvCxnSpPr>
          <p:spPr>
            <a:xfrm>
              <a:off x="3954297" y="3828910"/>
              <a:ext cx="3973" cy="4295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0" name="Arrow: Right 109">
              <a:extLst>
                <a:ext uri="{FF2B5EF4-FFF2-40B4-BE49-F238E27FC236}">
                  <a16:creationId xmlns:a16="http://schemas.microsoft.com/office/drawing/2014/main" id="{649BBA0D-4253-40DA-85B8-4086393ECC8D}"/>
                </a:ext>
              </a:extLst>
            </p:cNvPr>
            <p:cNvSpPr/>
            <p:nvPr/>
          </p:nvSpPr>
          <p:spPr>
            <a:xfrm>
              <a:off x="3016814" y="4069080"/>
              <a:ext cx="523341" cy="27753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7" name="Group 146">
            <a:extLst>
              <a:ext uri="{FF2B5EF4-FFF2-40B4-BE49-F238E27FC236}">
                <a16:creationId xmlns:a16="http://schemas.microsoft.com/office/drawing/2014/main" id="{EF72944F-518E-4BBA-973F-DD26B0747089}"/>
              </a:ext>
            </a:extLst>
          </p:cNvPr>
          <p:cNvGrpSpPr/>
          <p:nvPr/>
        </p:nvGrpSpPr>
        <p:grpSpPr>
          <a:xfrm>
            <a:off x="7237478" y="2870206"/>
            <a:ext cx="4103022" cy="1938880"/>
            <a:chOff x="7414903" y="3204940"/>
            <a:chExt cx="4103022" cy="1938880"/>
          </a:xfrm>
        </p:grpSpPr>
        <p:sp>
          <p:nvSpPr>
            <p:cNvPr id="62" name="Rectangle: Rounded Corners 61">
              <a:extLst>
                <a:ext uri="{FF2B5EF4-FFF2-40B4-BE49-F238E27FC236}">
                  <a16:creationId xmlns:a16="http://schemas.microsoft.com/office/drawing/2014/main" id="{FCF1DBFB-66AB-4F97-AE67-ABAAD24C71A7}"/>
                </a:ext>
              </a:extLst>
            </p:cNvPr>
            <p:cNvSpPr/>
            <p:nvPr/>
          </p:nvSpPr>
          <p:spPr>
            <a:xfrm>
              <a:off x="7414903" y="3205689"/>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Oval 62">
              <a:extLst>
                <a:ext uri="{FF2B5EF4-FFF2-40B4-BE49-F238E27FC236}">
                  <a16:creationId xmlns:a16="http://schemas.microsoft.com/office/drawing/2014/main" id="{0C9CDF90-969B-4BCD-BCF5-8E333720A1E0}"/>
                </a:ext>
              </a:extLst>
            </p:cNvPr>
            <p:cNvSpPr/>
            <p:nvPr/>
          </p:nvSpPr>
          <p:spPr>
            <a:xfrm rot="1055702">
              <a:off x="7646593" y="4163410"/>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4" name="Oval 63">
              <a:extLst>
                <a:ext uri="{FF2B5EF4-FFF2-40B4-BE49-F238E27FC236}">
                  <a16:creationId xmlns:a16="http://schemas.microsoft.com/office/drawing/2014/main" id="{163070DB-8A56-4682-A0E9-4100B11D6E04}"/>
                </a:ext>
              </a:extLst>
            </p:cNvPr>
            <p:cNvSpPr/>
            <p:nvPr/>
          </p:nvSpPr>
          <p:spPr>
            <a:xfrm rot="6384305">
              <a:off x="7502158" y="3334578"/>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B18AF0E9-EB69-4991-8246-DA56A66393C5}"/>
                </a:ext>
              </a:extLst>
            </p:cNvPr>
            <p:cNvSpPr/>
            <p:nvPr/>
          </p:nvSpPr>
          <p:spPr>
            <a:xfrm rot="5400000">
              <a:off x="7527458" y="3806266"/>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6" name="Oval 65">
              <a:extLst>
                <a:ext uri="{FF2B5EF4-FFF2-40B4-BE49-F238E27FC236}">
                  <a16:creationId xmlns:a16="http://schemas.microsoft.com/office/drawing/2014/main" id="{EBBC752F-3C7B-4A63-A597-77D682673E1A}"/>
                </a:ext>
              </a:extLst>
            </p:cNvPr>
            <p:cNvSpPr/>
            <p:nvPr/>
          </p:nvSpPr>
          <p:spPr>
            <a:xfrm>
              <a:off x="7973571" y="3691470"/>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974F4285-0840-4EF9-8671-F768DDC84F4E}"/>
                </a:ext>
              </a:extLst>
            </p:cNvPr>
            <p:cNvSpPr/>
            <p:nvPr/>
          </p:nvSpPr>
          <p:spPr>
            <a:xfrm>
              <a:off x="8115047" y="4413712"/>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68" name="Straight Arrow Connector 67">
              <a:extLst>
                <a:ext uri="{FF2B5EF4-FFF2-40B4-BE49-F238E27FC236}">
                  <a16:creationId xmlns:a16="http://schemas.microsoft.com/office/drawing/2014/main" id="{A28FACF9-EB76-4689-A6A1-EED1A0C737CE}"/>
                </a:ext>
              </a:extLst>
            </p:cNvPr>
            <p:cNvCxnSpPr>
              <a:cxnSpLocks/>
              <a:stCxn id="64" idx="7"/>
              <a:endCxn id="65" idx="2"/>
            </p:cNvCxnSpPr>
            <p:nvPr/>
          </p:nvCxnSpPr>
          <p:spPr>
            <a:xfrm flipH="1">
              <a:off x="7621879" y="3511904"/>
              <a:ext cx="19892" cy="2943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FDF13471-8B5E-4715-8132-786389DF1E8E}"/>
                </a:ext>
              </a:extLst>
            </p:cNvPr>
            <p:cNvCxnSpPr>
              <a:cxnSpLocks/>
              <a:stCxn id="64" idx="7"/>
              <a:endCxn id="66" idx="1"/>
            </p:cNvCxnSpPr>
            <p:nvPr/>
          </p:nvCxnSpPr>
          <p:spPr>
            <a:xfrm>
              <a:off x="7641771" y="3511904"/>
              <a:ext cx="359455" cy="207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0" name="Straight Arrow Connector 69">
              <a:extLst>
                <a:ext uri="{FF2B5EF4-FFF2-40B4-BE49-F238E27FC236}">
                  <a16:creationId xmlns:a16="http://schemas.microsoft.com/office/drawing/2014/main" id="{96E8904F-1599-446E-8CEC-7B2615DF4A01}"/>
                </a:ext>
              </a:extLst>
            </p:cNvPr>
            <p:cNvCxnSpPr>
              <a:cxnSpLocks/>
              <a:stCxn id="63" idx="6"/>
              <a:endCxn id="67" idx="2"/>
            </p:cNvCxnSpPr>
            <p:nvPr/>
          </p:nvCxnSpPr>
          <p:spPr>
            <a:xfrm>
              <a:off x="7831019" y="4286374"/>
              <a:ext cx="284028" cy="2217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1" name="TextBox 70">
              <a:extLst>
                <a:ext uri="{FF2B5EF4-FFF2-40B4-BE49-F238E27FC236}">
                  <a16:creationId xmlns:a16="http://schemas.microsoft.com/office/drawing/2014/main" id="{0F9968F7-C528-449C-98EC-A35CCA3967B5}"/>
                </a:ext>
              </a:extLst>
            </p:cNvPr>
            <p:cNvSpPr txBox="1"/>
            <p:nvPr/>
          </p:nvSpPr>
          <p:spPr>
            <a:xfrm>
              <a:off x="7668417" y="4750327"/>
              <a:ext cx="413896" cy="369332"/>
            </a:xfrm>
            <a:prstGeom prst="rect">
              <a:avLst/>
            </a:prstGeom>
            <a:noFill/>
          </p:spPr>
          <p:txBody>
            <a:bodyPr wrap="none" rtlCol="0">
              <a:spAutoFit/>
            </a:bodyPr>
            <a:lstStyle/>
            <a:p>
              <a:r>
                <a:rPr lang="en-US" dirty="0"/>
                <a:t>T1</a:t>
              </a:r>
            </a:p>
          </p:txBody>
        </p:sp>
        <p:sp>
          <p:nvSpPr>
            <p:cNvPr id="72" name="Arrow: Right 71">
              <a:extLst>
                <a:ext uri="{FF2B5EF4-FFF2-40B4-BE49-F238E27FC236}">
                  <a16:creationId xmlns:a16="http://schemas.microsoft.com/office/drawing/2014/main" id="{3DD3D148-D6F4-4D14-844A-4D0B8E1135CF}"/>
                </a:ext>
              </a:extLst>
            </p:cNvPr>
            <p:cNvSpPr/>
            <p:nvPr/>
          </p:nvSpPr>
          <p:spPr>
            <a:xfrm>
              <a:off x="8382563" y="4069080"/>
              <a:ext cx="593108" cy="27753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4" name="Straight Arrow Connector 83">
              <a:extLst>
                <a:ext uri="{FF2B5EF4-FFF2-40B4-BE49-F238E27FC236}">
                  <a16:creationId xmlns:a16="http://schemas.microsoft.com/office/drawing/2014/main" id="{F5FFE360-B2FC-4968-8AD5-2A89A151236B}"/>
                </a:ext>
              </a:extLst>
            </p:cNvPr>
            <p:cNvCxnSpPr>
              <a:cxnSpLocks/>
              <a:stCxn id="65" idx="6"/>
              <a:endCxn id="63" idx="1"/>
            </p:cNvCxnSpPr>
            <p:nvPr/>
          </p:nvCxnSpPr>
          <p:spPr>
            <a:xfrm>
              <a:off x="7621879" y="3995109"/>
              <a:ext cx="75675" cy="17889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3" name="Rectangle: Rounded Corners 122">
              <a:extLst>
                <a:ext uri="{FF2B5EF4-FFF2-40B4-BE49-F238E27FC236}">
                  <a16:creationId xmlns:a16="http://schemas.microsoft.com/office/drawing/2014/main" id="{1E977112-4F1B-4C1F-85E6-BFAF6E8BB9F1}"/>
                </a:ext>
              </a:extLst>
            </p:cNvPr>
            <p:cNvSpPr/>
            <p:nvPr/>
          </p:nvSpPr>
          <p:spPr>
            <a:xfrm>
              <a:off x="9007770" y="3204940"/>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Oval 123">
              <a:extLst>
                <a:ext uri="{FF2B5EF4-FFF2-40B4-BE49-F238E27FC236}">
                  <a16:creationId xmlns:a16="http://schemas.microsoft.com/office/drawing/2014/main" id="{5C74ECEA-8E17-499F-AE24-35BB449AF78A}"/>
                </a:ext>
              </a:extLst>
            </p:cNvPr>
            <p:cNvSpPr/>
            <p:nvPr/>
          </p:nvSpPr>
          <p:spPr>
            <a:xfrm rot="1055702">
              <a:off x="9239460" y="4162661"/>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5" name="Oval 124">
              <a:extLst>
                <a:ext uri="{FF2B5EF4-FFF2-40B4-BE49-F238E27FC236}">
                  <a16:creationId xmlns:a16="http://schemas.microsoft.com/office/drawing/2014/main" id="{9CE48DEB-954E-4524-BB29-A50EC614FF6F}"/>
                </a:ext>
              </a:extLst>
            </p:cNvPr>
            <p:cNvSpPr/>
            <p:nvPr/>
          </p:nvSpPr>
          <p:spPr>
            <a:xfrm rot="6384305">
              <a:off x="9095025" y="3333829"/>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966F516B-4820-4AA5-B715-B50BA7BD6139}"/>
                </a:ext>
              </a:extLst>
            </p:cNvPr>
            <p:cNvSpPr/>
            <p:nvPr/>
          </p:nvSpPr>
          <p:spPr>
            <a:xfrm rot="5400000">
              <a:off x="9120325" y="3805517"/>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7" name="Oval 126">
              <a:extLst>
                <a:ext uri="{FF2B5EF4-FFF2-40B4-BE49-F238E27FC236}">
                  <a16:creationId xmlns:a16="http://schemas.microsoft.com/office/drawing/2014/main" id="{42E18B1A-6C83-4B09-BF29-295DC7A5E7C4}"/>
                </a:ext>
              </a:extLst>
            </p:cNvPr>
            <p:cNvSpPr/>
            <p:nvPr/>
          </p:nvSpPr>
          <p:spPr>
            <a:xfrm>
              <a:off x="9566438" y="3690721"/>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C57F37B8-2553-4A06-9EF1-EBFA2A0D2C14}"/>
                </a:ext>
              </a:extLst>
            </p:cNvPr>
            <p:cNvSpPr/>
            <p:nvPr/>
          </p:nvSpPr>
          <p:spPr>
            <a:xfrm>
              <a:off x="9707914" y="4412963"/>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29" name="Straight Arrow Connector 128">
              <a:extLst>
                <a:ext uri="{FF2B5EF4-FFF2-40B4-BE49-F238E27FC236}">
                  <a16:creationId xmlns:a16="http://schemas.microsoft.com/office/drawing/2014/main" id="{94E935FF-C40B-4B05-8A23-5D4D8E00D5A7}"/>
                </a:ext>
              </a:extLst>
            </p:cNvPr>
            <p:cNvCxnSpPr>
              <a:cxnSpLocks/>
              <a:stCxn id="125" idx="7"/>
              <a:endCxn id="126" idx="2"/>
            </p:cNvCxnSpPr>
            <p:nvPr/>
          </p:nvCxnSpPr>
          <p:spPr>
            <a:xfrm flipH="1">
              <a:off x="9214746" y="3511155"/>
              <a:ext cx="19892" cy="2943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0" name="Straight Arrow Connector 129">
              <a:extLst>
                <a:ext uri="{FF2B5EF4-FFF2-40B4-BE49-F238E27FC236}">
                  <a16:creationId xmlns:a16="http://schemas.microsoft.com/office/drawing/2014/main" id="{937FA03B-9315-4A36-BB06-A2FE795C1DD8}"/>
                </a:ext>
              </a:extLst>
            </p:cNvPr>
            <p:cNvCxnSpPr>
              <a:cxnSpLocks/>
              <a:stCxn id="125" idx="7"/>
              <a:endCxn id="127" idx="1"/>
            </p:cNvCxnSpPr>
            <p:nvPr/>
          </p:nvCxnSpPr>
          <p:spPr>
            <a:xfrm>
              <a:off x="9234638" y="3511155"/>
              <a:ext cx="359455" cy="207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1" name="Straight Arrow Connector 130">
              <a:extLst>
                <a:ext uri="{FF2B5EF4-FFF2-40B4-BE49-F238E27FC236}">
                  <a16:creationId xmlns:a16="http://schemas.microsoft.com/office/drawing/2014/main" id="{FB2502E6-8846-4BD7-8683-719D94A46AB4}"/>
                </a:ext>
              </a:extLst>
            </p:cNvPr>
            <p:cNvCxnSpPr>
              <a:cxnSpLocks/>
              <a:stCxn id="124" idx="6"/>
              <a:endCxn id="128" idx="2"/>
            </p:cNvCxnSpPr>
            <p:nvPr/>
          </p:nvCxnSpPr>
          <p:spPr>
            <a:xfrm>
              <a:off x="9423886" y="4285625"/>
              <a:ext cx="284028" cy="2217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2" name="TextBox 131">
              <a:extLst>
                <a:ext uri="{FF2B5EF4-FFF2-40B4-BE49-F238E27FC236}">
                  <a16:creationId xmlns:a16="http://schemas.microsoft.com/office/drawing/2014/main" id="{3B443C45-F4CC-45E6-B549-38DFA9EC8EED}"/>
                </a:ext>
              </a:extLst>
            </p:cNvPr>
            <p:cNvSpPr txBox="1"/>
            <p:nvPr/>
          </p:nvSpPr>
          <p:spPr>
            <a:xfrm>
              <a:off x="9261284" y="4749578"/>
              <a:ext cx="413896" cy="369332"/>
            </a:xfrm>
            <a:prstGeom prst="rect">
              <a:avLst/>
            </a:prstGeom>
            <a:noFill/>
          </p:spPr>
          <p:txBody>
            <a:bodyPr wrap="none" rtlCol="0">
              <a:spAutoFit/>
            </a:bodyPr>
            <a:lstStyle/>
            <a:p>
              <a:r>
                <a:rPr lang="en-US" dirty="0"/>
                <a:t>T2</a:t>
              </a:r>
            </a:p>
          </p:txBody>
        </p:sp>
        <p:sp>
          <p:nvSpPr>
            <p:cNvPr id="133" name="Arrow: Right 132">
              <a:extLst>
                <a:ext uri="{FF2B5EF4-FFF2-40B4-BE49-F238E27FC236}">
                  <a16:creationId xmlns:a16="http://schemas.microsoft.com/office/drawing/2014/main" id="{6866B991-B2B0-4FCB-89E7-3B205F8CA138}"/>
                </a:ext>
              </a:extLst>
            </p:cNvPr>
            <p:cNvSpPr/>
            <p:nvPr/>
          </p:nvSpPr>
          <p:spPr>
            <a:xfrm>
              <a:off x="9975430" y="4068331"/>
              <a:ext cx="593108" cy="27753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4" name="Straight Arrow Connector 133">
              <a:extLst>
                <a:ext uri="{FF2B5EF4-FFF2-40B4-BE49-F238E27FC236}">
                  <a16:creationId xmlns:a16="http://schemas.microsoft.com/office/drawing/2014/main" id="{A167EE2C-D046-43CE-96FC-9AC2115137A5}"/>
                </a:ext>
              </a:extLst>
            </p:cNvPr>
            <p:cNvCxnSpPr>
              <a:cxnSpLocks/>
              <a:stCxn id="126" idx="6"/>
              <a:endCxn id="124" idx="1"/>
            </p:cNvCxnSpPr>
            <p:nvPr/>
          </p:nvCxnSpPr>
          <p:spPr>
            <a:xfrm>
              <a:off x="9214746" y="3994360"/>
              <a:ext cx="75675" cy="17889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5" name="Rectangle: Rounded Corners 134">
              <a:extLst>
                <a:ext uri="{FF2B5EF4-FFF2-40B4-BE49-F238E27FC236}">
                  <a16:creationId xmlns:a16="http://schemas.microsoft.com/office/drawing/2014/main" id="{65494A9E-8930-4258-B0EB-9F5397899D9D}"/>
                </a:ext>
              </a:extLst>
            </p:cNvPr>
            <p:cNvSpPr/>
            <p:nvPr/>
          </p:nvSpPr>
          <p:spPr>
            <a:xfrm>
              <a:off x="10568538" y="3204940"/>
              <a:ext cx="949387" cy="1938131"/>
            </a:xfrm>
            <a:prstGeom prst="roundRect">
              <a:avLst/>
            </a:prstGeom>
            <a:solidFill>
              <a:schemeClr val="bg1">
                <a:lumMod val="9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Oval 135">
              <a:extLst>
                <a:ext uri="{FF2B5EF4-FFF2-40B4-BE49-F238E27FC236}">
                  <a16:creationId xmlns:a16="http://schemas.microsoft.com/office/drawing/2014/main" id="{F52C35AD-BDD2-47AF-855F-209BED0E75DB}"/>
                </a:ext>
              </a:extLst>
            </p:cNvPr>
            <p:cNvSpPr/>
            <p:nvPr/>
          </p:nvSpPr>
          <p:spPr>
            <a:xfrm rot="1055702">
              <a:off x="10800228" y="4162661"/>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7" name="Oval 136">
              <a:extLst>
                <a:ext uri="{FF2B5EF4-FFF2-40B4-BE49-F238E27FC236}">
                  <a16:creationId xmlns:a16="http://schemas.microsoft.com/office/drawing/2014/main" id="{36EB50AC-1294-4982-A8E6-C5386F8E2100}"/>
                </a:ext>
              </a:extLst>
            </p:cNvPr>
            <p:cNvSpPr/>
            <p:nvPr/>
          </p:nvSpPr>
          <p:spPr>
            <a:xfrm rot="6384305">
              <a:off x="10655793" y="3333829"/>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D09F6E64-DF76-48E8-874F-2E9FD4C83076}"/>
                </a:ext>
              </a:extLst>
            </p:cNvPr>
            <p:cNvSpPr/>
            <p:nvPr/>
          </p:nvSpPr>
          <p:spPr>
            <a:xfrm rot="5400000">
              <a:off x="10681093" y="3805517"/>
              <a:ext cx="188843" cy="1888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9" name="Oval 138">
              <a:extLst>
                <a:ext uri="{FF2B5EF4-FFF2-40B4-BE49-F238E27FC236}">
                  <a16:creationId xmlns:a16="http://schemas.microsoft.com/office/drawing/2014/main" id="{0B84CEF2-1B1C-47B8-A095-F409D33B5019}"/>
                </a:ext>
              </a:extLst>
            </p:cNvPr>
            <p:cNvSpPr/>
            <p:nvPr/>
          </p:nvSpPr>
          <p:spPr>
            <a:xfrm>
              <a:off x="11127206" y="3690721"/>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942BDC5A-A874-4CBF-8A9D-477BD2822E51}"/>
                </a:ext>
              </a:extLst>
            </p:cNvPr>
            <p:cNvSpPr/>
            <p:nvPr/>
          </p:nvSpPr>
          <p:spPr>
            <a:xfrm>
              <a:off x="11268682" y="4412963"/>
              <a:ext cx="188843" cy="18884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41" name="Straight Arrow Connector 140">
              <a:extLst>
                <a:ext uri="{FF2B5EF4-FFF2-40B4-BE49-F238E27FC236}">
                  <a16:creationId xmlns:a16="http://schemas.microsoft.com/office/drawing/2014/main" id="{303DDEB3-B1F1-432E-A8C6-A57C02601C09}"/>
                </a:ext>
              </a:extLst>
            </p:cNvPr>
            <p:cNvCxnSpPr>
              <a:cxnSpLocks/>
              <a:stCxn id="137" idx="7"/>
              <a:endCxn id="138" idx="2"/>
            </p:cNvCxnSpPr>
            <p:nvPr/>
          </p:nvCxnSpPr>
          <p:spPr>
            <a:xfrm flipH="1">
              <a:off x="10775514" y="3511155"/>
              <a:ext cx="19892" cy="2943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2" name="Straight Arrow Connector 141">
              <a:extLst>
                <a:ext uri="{FF2B5EF4-FFF2-40B4-BE49-F238E27FC236}">
                  <a16:creationId xmlns:a16="http://schemas.microsoft.com/office/drawing/2014/main" id="{D6E68E77-B7C8-4D57-855B-4E29B89B41AD}"/>
                </a:ext>
              </a:extLst>
            </p:cNvPr>
            <p:cNvCxnSpPr>
              <a:cxnSpLocks/>
              <a:stCxn id="137" idx="7"/>
              <a:endCxn id="139" idx="1"/>
            </p:cNvCxnSpPr>
            <p:nvPr/>
          </p:nvCxnSpPr>
          <p:spPr>
            <a:xfrm>
              <a:off x="10795406" y="3511155"/>
              <a:ext cx="359455" cy="207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3" name="Straight Arrow Connector 142">
              <a:extLst>
                <a:ext uri="{FF2B5EF4-FFF2-40B4-BE49-F238E27FC236}">
                  <a16:creationId xmlns:a16="http://schemas.microsoft.com/office/drawing/2014/main" id="{FB1C6664-A82C-455C-A54B-1ACCD87BADE7}"/>
                </a:ext>
              </a:extLst>
            </p:cNvPr>
            <p:cNvCxnSpPr>
              <a:cxnSpLocks/>
              <a:stCxn id="136" idx="6"/>
              <a:endCxn id="140" idx="2"/>
            </p:cNvCxnSpPr>
            <p:nvPr/>
          </p:nvCxnSpPr>
          <p:spPr>
            <a:xfrm>
              <a:off x="10984654" y="4285625"/>
              <a:ext cx="284028" cy="2217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4" name="TextBox 143">
              <a:extLst>
                <a:ext uri="{FF2B5EF4-FFF2-40B4-BE49-F238E27FC236}">
                  <a16:creationId xmlns:a16="http://schemas.microsoft.com/office/drawing/2014/main" id="{E8B3DF44-B17B-4964-99F3-6D6A90935C73}"/>
                </a:ext>
              </a:extLst>
            </p:cNvPr>
            <p:cNvSpPr txBox="1"/>
            <p:nvPr/>
          </p:nvSpPr>
          <p:spPr>
            <a:xfrm>
              <a:off x="10822052" y="4749578"/>
              <a:ext cx="413896" cy="369332"/>
            </a:xfrm>
            <a:prstGeom prst="rect">
              <a:avLst/>
            </a:prstGeom>
            <a:noFill/>
          </p:spPr>
          <p:txBody>
            <a:bodyPr wrap="none" rtlCol="0">
              <a:spAutoFit/>
            </a:bodyPr>
            <a:lstStyle/>
            <a:p>
              <a:r>
                <a:rPr lang="en-US" dirty="0"/>
                <a:t>T3</a:t>
              </a:r>
            </a:p>
          </p:txBody>
        </p:sp>
        <p:cxnSp>
          <p:nvCxnSpPr>
            <p:cNvPr id="146" name="Straight Arrow Connector 145">
              <a:extLst>
                <a:ext uri="{FF2B5EF4-FFF2-40B4-BE49-F238E27FC236}">
                  <a16:creationId xmlns:a16="http://schemas.microsoft.com/office/drawing/2014/main" id="{71A02A50-5C71-4E90-B80C-D43686E82362}"/>
                </a:ext>
              </a:extLst>
            </p:cNvPr>
            <p:cNvCxnSpPr>
              <a:cxnSpLocks/>
              <a:stCxn id="138" idx="6"/>
              <a:endCxn id="136" idx="1"/>
            </p:cNvCxnSpPr>
            <p:nvPr/>
          </p:nvCxnSpPr>
          <p:spPr>
            <a:xfrm>
              <a:off x="10775514" y="3994360"/>
              <a:ext cx="75675" cy="17889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80" name="Freeform: Shape 79">
            <a:extLst>
              <a:ext uri="{FF2B5EF4-FFF2-40B4-BE49-F238E27FC236}">
                <a16:creationId xmlns:a16="http://schemas.microsoft.com/office/drawing/2014/main" id="{C430B39C-5F3B-4A0A-9B02-030AB9968F87}"/>
              </a:ext>
            </a:extLst>
          </p:cNvPr>
          <p:cNvSpPr/>
          <p:nvPr/>
        </p:nvSpPr>
        <p:spPr>
          <a:xfrm>
            <a:off x="0" y="933761"/>
            <a:ext cx="12192000" cy="5928528"/>
          </a:xfrm>
          <a:custGeom>
            <a:avLst/>
            <a:gdLst>
              <a:gd name="connsiteX0" fmla="*/ 6737684 w 12192000"/>
              <a:gd name="connsiteY0" fmla="*/ 671652 h 5928528"/>
              <a:gd name="connsiteX1" fmla="*/ 6737684 w 12192000"/>
              <a:gd name="connsiteY1" fmla="*/ 4027539 h 5928528"/>
              <a:gd name="connsiteX2" fmla="*/ 11726779 w 12192000"/>
              <a:gd name="connsiteY2" fmla="*/ 4027539 h 5928528"/>
              <a:gd name="connsiteX3" fmla="*/ 11726779 w 12192000"/>
              <a:gd name="connsiteY3" fmla="*/ 671652 h 5928528"/>
              <a:gd name="connsiteX4" fmla="*/ 0 w 12192000"/>
              <a:gd name="connsiteY4" fmla="*/ 0 h 5928528"/>
              <a:gd name="connsiteX5" fmla="*/ 12192000 w 12192000"/>
              <a:gd name="connsiteY5" fmla="*/ 0 h 5928528"/>
              <a:gd name="connsiteX6" fmla="*/ 12192000 w 12192000"/>
              <a:gd name="connsiteY6" fmla="*/ 5928528 h 5928528"/>
              <a:gd name="connsiteX7" fmla="*/ 0 w 12192000"/>
              <a:gd name="connsiteY7" fmla="*/ 5928528 h 592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928528">
                <a:moveTo>
                  <a:pt x="6737684" y="671652"/>
                </a:moveTo>
                <a:lnTo>
                  <a:pt x="6737684" y="4027539"/>
                </a:lnTo>
                <a:lnTo>
                  <a:pt x="11726779" y="4027539"/>
                </a:lnTo>
                <a:lnTo>
                  <a:pt x="11726779" y="671652"/>
                </a:lnTo>
                <a:close/>
                <a:moveTo>
                  <a:pt x="0" y="0"/>
                </a:moveTo>
                <a:lnTo>
                  <a:pt x="12192000" y="0"/>
                </a:lnTo>
                <a:lnTo>
                  <a:pt x="12192000" y="5928528"/>
                </a:lnTo>
                <a:lnTo>
                  <a:pt x="0" y="5928528"/>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649081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8" name="Straight Connector 137">
            <a:extLst>
              <a:ext uri="{FF2B5EF4-FFF2-40B4-BE49-F238E27FC236}">
                <a16:creationId xmlns:a16="http://schemas.microsoft.com/office/drawing/2014/main" id="{1F99DD56-43D1-404C-B2DF-0FCA51200AF9}"/>
              </a:ext>
            </a:extLst>
          </p:cNvPr>
          <p:cNvCxnSpPr>
            <a:cxnSpLocks/>
          </p:cNvCxnSpPr>
          <p:nvPr/>
        </p:nvCxnSpPr>
        <p:spPr>
          <a:xfrm>
            <a:off x="2535248" y="2101126"/>
            <a:ext cx="525396" cy="364251"/>
          </a:xfrm>
          <a:prstGeom prst="line">
            <a:avLst/>
          </a:prstGeom>
          <a:ln>
            <a:solidFill>
              <a:schemeClr val="tx1"/>
            </a:solidFill>
          </a:ln>
          <a:effectLst>
            <a:glow rad="63500">
              <a:srgbClr val="FF0000">
                <a:alpha val="40000"/>
              </a:srgbClr>
            </a:glow>
          </a:effectLst>
        </p:spPr>
        <p:style>
          <a:lnRef idx="1">
            <a:schemeClr val="dk1"/>
          </a:lnRef>
          <a:fillRef idx="0">
            <a:schemeClr val="dk1"/>
          </a:fillRef>
          <a:effectRef idx="0">
            <a:schemeClr val="dk1"/>
          </a:effectRef>
          <a:fontRef idx="minor">
            <a:schemeClr val="tx1"/>
          </a:fontRef>
        </p:style>
      </p:cxnSp>
      <p:sp>
        <p:nvSpPr>
          <p:cNvPr id="4" name="Oval 3">
            <a:extLst>
              <a:ext uri="{FF2B5EF4-FFF2-40B4-BE49-F238E27FC236}">
                <a16:creationId xmlns:a16="http://schemas.microsoft.com/office/drawing/2014/main" id="{F64B7667-FEAC-42E6-95D3-2555F3AC69FA}"/>
              </a:ext>
            </a:extLst>
          </p:cNvPr>
          <p:cNvSpPr/>
          <p:nvPr/>
        </p:nvSpPr>
        <p:spPr>
          <a:xfrm rot="20236950">
            <a:off x="2127853" y="2493840"/>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E389A964-E4B5-4468-815A-497F1F156DE4}"/>
              </a:ext>
            </a:extLst>
          </p:cNvPr>
          <p:cNvSpPr/>
          <p:nvPr/>
        </p:nvSpPr>
        <p:spPr>
          <a:xfrm rot="20216285">
            <a:off x="2343127" y="1966418"/>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EEB8694B-AFB9-47B8-9B26-50727D576996}"/>
              </a:ext>
            </a:extLst>
          </p:cNvPr>
          <p:cNvSpPr/>
          <p:nvPr/>
        </p:nvSpPr>
        <p:spPr>
          <a:xfrm rot="720034">
            <a:off x="2307939" y="3010862"/>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B542BBD1-0F93-4F8F-A809-C9F4B7BF47CB}"/>
              </a:ext>
            </a:extLst>
          </p:cNvPr>
          <p:cNvSpPr/>
          <p:nvPr/>
        </p:nvSpPr>
        <p:spPr>
          <a:xfrm rot="3609579">
            <a:off x="3013321" y="2456756"/>
            <a:ext cx="203200" cy="203200"/>
          </a:xfrm>
          <a:prstGeom prst="ellips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E14527DB-1372-4720-8A6E-AF1308E6759E}"/>
              </a:ext>
            </a:extLst>
          </p:cNvPr>
          <p:cNvCxnSpPr>
            <a:cxnSpLocks/>
            <a:stCxn id="7" idx="3"/>
            <a:endCxn id="4" idx="6"/>
          </p:cNvCxnSpPr>
          <p:nvPr/>
        </p:nvCxnSpPr>
        <p:spPr>
          <a:xfrm flipH="1">
            <a:off x="2323171" y="2531787"/>
            <a:ext cx="693686" cy="24416"/>
          </a:xfrm>
          <a:prstGeom prst="line">
            <a:avLst/>
          </a:prstGeom>
          <a:ln w="28575"/>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2D36BA82-3A09-421C-B8DA-8719A08BA092}"/>
              </a:ext>
            </a:extLst>
          </p:cNvPr>
          <p:cNvCxnSpPr>
            <a:cxnSpLocks/>
            <a:stCxn id="5" idx="5"/>
            <a:endCxn id="7" idx="2"/>
          </p:cNvCxnSpPr>
          <p:nvPr/>
        </p:nvCxnSpPr>
        <p:spPr>
          <a:xfrm>
            <a:off x="2538970" y="2105976"/>
            <a:ext cx="525396" cy="364251"/>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A1E7AB27-2F15-4769-87C8-ACA0AE06B010}"/>
              </a:ext>
            </a:extLst>
          </p:cNvPr>
          <p:cNvCxnSpPr>
            <a:cxnSpLocks/>
            <a:stCxn id="7" idx="5"/>
            <a:endCxn id="6" idx="7"/>
          </p:cNvCxnSpPr>
          <p:nvPr/>
        </p:nvCxnSpPr>
        <p:spPr>
          <a:xfrm flipH="1">
            <a:off x="2494748" y="2656420"/>
            <a:ext cx="593604" cy="400708"/>
          </a:xfrm>
          <a:prstGeom prst="line">
            <a:avLst/>
          </a:prstGeom>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BEDFF168-11E7-4AA0-8799-19702A8699B3}"/>
              </a:ext>
            </a:extLst>
          </p:cNvPr>
          <p:cNvCxnSpPr>
            <a:cxnSpLocks/>
            <a:stCxn id="6" idx="1"/>
            <a:endCxn id="4" idx="4"/>
          </p:cNvCxnSpPr>
          <p:nvPr/>
        </p:nvCxnSpPr>
        <p:spPr>
          <a:xfrm flipH="1" flipV="1">
            <a:off x="2268690" y="2689158"/>
            <a:ext cx="85515" cy="338095"/>
          </a:xfrm>
          <a:prstGeom prst="line">
            <a:avLst/>
          </a:prstGeom>
        </p:spPr>
        <p:style>
          <a:lnRef idx="1">
            <a:schemeClr val="dk1"/>
          </a:lnRef>
          <a:fillRef idx="0">
            <a:schemeClr val="dk1"/>
          </a:fillRef>
          <a:effectRef idx="0">
            <a:schemeClr val="dk1"/>
          </a:effectRef>
          <a:fontRef idx="minor">
            <a:schemeClr val="tx1"/>
          </a:fontRef>
        </p:style>
      </p:cxnSp>
      <p:sp>
        <p:nvSpPr>
          <p:cNvPr id="67" name="TextBox 66">
            <a:extLst>
              <a:ext uri="{FF2B5EF4-FFF2-40B4-BE49-F238E27FC236}">
                <a16:creationId xmlns:a16="http://schemas.microsoft.com/office/drawing/2014/main" id="{3C1364A3-51BF-444C-9145-C71033F243EA}"/>
              </a:ext>
            </a:extLst>
          </p:cNvPr>
          <p:cNvSpPr txBox="1"/>
          <p:nvPr/>
        </p:nvSpPr>
        <p:spPr>
          <a:xfrm>
            <a:off x="2311447" y="1930137"/>
            <a:ext cx="266420" cy="261610"/>
          </a:xfrm>
          <a:prstGeom prst="rect">
            <a:avLst/>
          </a:prstGeom>
          <a:noFill/>
        </p:spPr>
        <p:txBody>
          <a:bodyPr wrap="none" rtlCol="0">
            <a:spAutoFit/>
          </a:bodyPr>
          <a:lstStyle/>
          <a:p>
            <a:r>
              <a:rPr lang="en-US" sz="1050" dirty="0"/>
              <a:t>A</a:t>
            </a:r>
          </a:p>
        </p:txBody>
      </p:sp>
      <p:sp>
        <p:nvSpPr>
          <p:cNvPr id="68" name="TextBox 67">
            <a:extLst>
              <a:ext uri="{FF2B5EF4-FFF2-40B4-BE49-F238E27FC236}">
                <a16:creationId xmlns:a16="http://schemas.microsoft.com/office/drawing/2014/main" id="{57AD47FC-D81A-4F56-AFF8-B88B96E98D11}"/>
              </a:ext>
            </a:extLst>
          </p:cNvPr>
          <p:cNvSpPr txBox="1"/>
          <p:nvPr/>
        </p:nvSpPr>
        <p:spPr>
          <a:xfrm>
            <a:off x="2979057" y="2419671"/>
            <a:ext cx="266420" cy="261610"/>
          </a:xfrm>
          <a:prstGeom prst="rect">
            <a:avLst/>
          </a:prstGeom>
          <a:noFill/>
        </p:spPr>
        <p:txBody>
          <a:bodyPr wrap="none" rtlCol="0">
            <a:spAutoFit/>
          </a:bodyPr>
          <a:lstStyle/>
          <a:p>
            <a:r>
              <a:rPr lang="en-US" sz="1050" dirty="0"/>
              <a:t>B</a:t>
            </a:r>
          </a:p>
        </p:txBody>
      </p:sp>
      <p:sp>
        <p:nvSpPr>
          <p:cNvPr id="69" name="TextBox 68">
            <a:extLst>
              <a:ext uri="{FF2B5EF4-FFF2-40B4-BE49-F238E27FC236}">
                <a16:creationId xmlns:a16="http://schemas.microsoft.com/office/drawing/2014/main" id="{66165BC4-1112-4620-9E6A-A50C280B44CD}"/>
              </a:ext>
            </a:extLst>
          </p:cNvPr>
          <p:cNvSpPr txBox="1"/>
          <p:nvPr/>
        </p:nvSpPr>
        <p:spPr>
          <a:xfrm>
            <a:off x="2090773" y="2456133"/>
            <a:ext cx="266420" cy="261610"/>
          </a:xfrm>
          <a:prstGeom prst="rect">
            <a:avLst/>
          </a:prstGeom>
          <a:noFill/>
        </p:spPr>
        <p:txBody>
          <a:bodyPr wrap="none" rtlCol="0">
            <a:spAutoFit/>
          </a:bodyPr>
          <a:lstStyle/>
          <a:p>
            <a:r>
              <a:rPr lang="en-US" sz="1050" dirty="0"/>
              <a:t>D</a:t>
            </a:r>
          </a:p>
        </p:txBody>
      </p:sp>
      <p:sp>
        <p:nvSpPr>
          <p:cNvPr id="70" name="TextBox 69">
            <a:extLst>
              <a:ext uri="{FF2B5EF4-FFF2-40B4-BE49-F238E27FC236}">
                <a16:creationId xmlns:a16="http://schemas.microsoft.com/office/drawing/2014/main" id="{F04D6DF4-8807-48C5-953C-F3D1FD580455}"/>
              </a:ext>
            </a:extLst>
          </p:cNvPr>
          <p:cNvSpPr txBox="1"/>
          <p:nvPr/>
        </p:nvSpPr>
        <p:spPr>
          <a:xfrm>
            <a:off x="2276329" y="2987319"/>
            <a:ext cx="266420" cy="261610"/>
          </a:xfrm>
          <a:prstGeom prst="rect">
            <a:avLst/>
          </a:prstGeom>
          <a:noFill/>
        </p:spPr>
        <p:txBody>
          <a:bodyPr wrap="none" rtlCol="0">
            <a:spAutoFit/>
          </a:bodyPr>
          <a:lstStyle/>
          <a:p>
            <a:r>
              <a:rPr lang="en-US" sz="1050" dirty="0"/>
              <a:t>C</a:t>
            </a:r>
          </a:p>
        </p:txBody>
      </p:sp>
      <p:sp>
        <p:nvSpPr>
          <p:cNvPr id="115" name="Oval 114">
            <a:extLst>
              <a:ext uri="{FF2B5EF4-FFF2-40B4-BE49-F238E27FC236}">
                <a16:creationId xmlns:a16="http://schemas.microsoft.com/office/drawing/2014/main" id="{CA758FDD-14CA-4657-8C50-454D58241DCB}"/>
              </a:ext>
            </a:extLst>
          </p:cNvPr>
          <p:cNvSpPr/>
          <p:nvPr/>
        </p:nvSpPr>
        <p:spPr>
          <a:xfrm rot="20236950">
            <a:off x="1815685" y="2184194"/>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2A1788EC-553F-4EDE-B7FA-14E255A9EC31}"/>
              </a:ext>
            </a:extLst>
          </p:cNvPr>
          <p:cNvSpPr/>
          <p:nvPr/>
        </p:nvSpPr>
        <p:spPr>
          <a:xfrm rot="20236950">
            <a:off x="4019951" y="2177103"/>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ED922E95-19F5-4D02-A0FC-EAA224F26BF8}"/>
              </a:ext>
            </a:extLst>
          </p:cNvPr>
          <p:cNvSpPr/>
          <p:nvPr/>
        </p:nvSpPr>
        <p:spPr>
          <a:xfrm rot="20236950">
            <a:off x="6109246" y="2115936"/>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197E304D-866C-4D27-B03C-44900D04D732}"/>
              </a:ext>
            </a:extLst>
          </p:cNvPr>
          <p:cNvSpPr/>
          <p:nvPr/>
        </p:nvSpPr>
        <p:spPr>
          <a:xfrm rot="20236950">
            <a:off x="4287770" y="2539756"/>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F668ADFC-0027-41B3-99A0-51D8687A71F1}"/>
              </a:ext>
            </a:extLst>
          </p:cNvPr>
          <p:cNvSpPr/>
          <p:nvPr/>
        </p:nvSpPr>
        <p:spPr>
          <a:xfrm rot="20216285">
            <a:off x="4503044" y="2012334"/>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a:extLst>
              <a:ext uri="{FF2B5EF4-FFF2-40B4-BE49-F238E27FC236}">
                <a16:creationId xmlns:a16="http://schemas.microsoft.com/office/drawing/2014/main" id="{BF7AC58C-F178-4791-B8AB-96F72DE942F9}"/>
              </a:ext>
            </a:extLst>
          </p:cNvPr>
          <p:cNvSpPr/>
          <p:nvPr/>
        </p:nvSpPr>
        <p:spPr>
          <a:xfrm rot="720034">
            <a:off x="4467856" y="3056778"/>
            <a:ext cx="203200" cy="203200"/>
          </a:xfrm>
          <a:prstGeom prst="ellips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4" name="Oval 73">
            <a:extLst>
              <a:ext uri="{FF2B5EF4-FFF2-40B4-BE49-F238E27FC236}">
                <a16:creationId xmlns:a16="http://schemas.microsoft.com/office/drawing/2014/main" id="{6C05D762-A0D3-49C7-8B60-EE56ED479265}"/>
              </a:ext>
            </a:extLst>
          </p:cNvPr>
          <p:cNvSpPr/>
          <p:nvPr/>
        </p:nvSpPr>
        <p:spPr>
          <a:xfrm rot="3609579">
            <a:off x="5173238" y="2502672"/>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75" name="Straight Connector 74">
            <a:extLst>
              <a:ext uri="{FF2B5EF4-FFF2-40B4-BE49-F238E27FC236}">
                <a16:creationId xmlns:a16="http://schemas.microsoft.com/office/drawing/2014/main" id="{07424CF3-9F21-4759-B1F0-44DDE03B7220}"/>
              </a:ext>
            </a:extLst>
          </p:cNvPr>
          <p:cNvCxnSpPr>
            <a:cxnSpLocks/>
            <a:stCxn id="74" idx="3"/>
            <a:endCxn id="71" idx="6"/>
          </p:cNvCxnSpPr>
          <p:nvPr/>
        </p:nvCxnSpPr>
        <p:spPr>
          <a:xfrm flipH="1">
            <a:off x="4483088" y="2577703"/>
            <a:ext cx="693686" cy="24416"/>
          </a:xfrm>
          <a:prstGeom prst="line">
            <a:avLst/>
          </a:prstGeom>
          <a:ln w="28575"/>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EB8A17F6-19EE-4E19-9A9E-C54E869B3E01}"/>
              </a:ext>
            </a:extLst>
          </p:cNvPr>
          <p:cNvCxnSpPr>
            <a:cxnSpLocks/>
            <a:stCxn id="72" idx="5"/>
            <a:endCxn id="74" idx="2"/>
          </p:cNvCxnSpPr>
          <p:nvPr/>
        </p:nvCxnSpPr>
        <p:spPr>
          <a:xfrm>
            <a:off x="4698887" y="2151892"/>
            <a:ext cx="525396" cy="364251"/>
          </a:xfrm>
          <a:prstGeom prst="line">
            <a:avLst/>
          </a:prstGeom>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5ECD3E2D-1B6C-497A-86C6-DB77AB0567DF}"/>
              </a:ext>
            </a:extLst>
          </p:cNvPr>
          <p:cNvCxnSpPr>
            <a:cxnSpLocks/>
            <a:stCxn id="74" idx="5"/>
            <a:endCxn id="73" idx="7"/>
          </p:cNvCxnSpPr>
          <p:nvPr/>
        </p:nvCxnSpPr>
        <p:spPr>
          <a:xfrm flipH="1">
            <a:off x="4654665" y="2702336"/>
            <a:ext cx="593604" cy="400708"/>
          </a:xfrm>
          <a:prstGeom prst="line">
            <a:avLst/>
          </a:prstGeom>
        </p:spPr>
        <p:style>
          <a:lnRef idx="1">
            <a:schemeClr val="dk1"/>
          </a:lnRef>
          <a:fillRef idx="0">
            <a:schemeClr val="dk1"/>
          </a:fillRef>
          <a:effectRef idx="0">
            <a:schemeClr val="dk1"/>
          </a:effectRef>
          <a:fontRef idx="minor">
            <a:schemeClr val="tx1"/>
          </a:fontRef>
        </p:style>
      </p:cxnSp>
      <p:cxnSp>
        <p:nvCxnSpPr>
          <p:cNvPr id="78" name="Straight Connector 77">
            <a:extLst>
              <a:ext uri="{FF2B5EF4-FFF2-40B4-BE49-F238E27FC236}">
                <a16:creationId xmlns:a16="http://schemas.microsoft.com/office/drawing/2014/main" id="{417CADFA-C6DD-46B5-9D34-A4D3DFC3C100}"/>
              </a:ext>
            </a:extLst>
          </p:cNvPr>
          <p:cNvCxnSpPr>
            <a:cxnSpLocks/>
            <a:stCxn id="73" idx="1"/>
            <a:endCxn id="71" idx="4"/>
          </p:cNvCxnSpPr>
          <p:nvPr/>
        </p:nvCxnSpPr>
        <p:spPr>
          <a:xfrm flipH="1" flipV="1">
            <a:off x="4428607" y="2735074"/>
            <a:ext cx="85515" cy="338095"/>
          </a:xfrm>
          <a:prstGeom prst="line">
            <a:avLst/>
          </a:prstGeom>
        </p:spPr>
        <p:style>
          <a:lnRef idx="1">
            <a:schemeClr val="dk1"/>
          </a:lnRef>
          <a:fillRef idx="0">
            <a:schemeClr val="dk1"/>
          </a:fillRef>
          <a:effectRef idx="0">
            <a:schemeClr val="dk1"/>
          </a:effectRef>
          <a:fontRef idx="minor">
            <a:schemeClr val="tx1"/>
          </a:fontRef>
        </p:style>
      </p:cxnSp>
      <p:sp>
        <p:nvSpPr>
          <p:cNvPr id="91" name="TextBox 90">
            <a:extLst>
              <a:ext uri="{FF2B5EF4-FFF2-40B4-BE49-F238E27FC236}">
                <a16:creationId xmlns:a16="http://schemas.microsoft.com/office/drawing/2014/main" id="{1EC658AF-8542-4936-A967-2BBC956720D4}"/>
              </a:ext>
            </a:extLst>
          </p:cNvPr>
          <p:cNvSpPr txBox="1"/>
          <p:nvPr/>
        </p:nvSpPr>
        <p:spPr>
          <a:xfrm>
            <a:off x="4484255" y="1981780"/>
            <a:ext cx="266420" cy="261610"/>
          </a:xfrm>
          <a:prstGeom prst="rect">
            <a:avLst/>
          </a:prstGeom>
          <a:noFill/>
        </p:spPr>
        <p:txBody>
          <a:bodyPr wrap="none" rtlCol="0">
            <a:spAutoFit/>
          </a:bodyPr>
          <a:lstStyle/>
          <a:p>
            <a:r>
              <a:rPr lang="en-US" sz="1050" dirty="0"/>
              <a:t>A</a:t>
            </a:r>
          </a:p>
        </p:txBody>
      </p:sp>
      <p:sp>
        <p:nvSpPr>
          <p:cNvPr id="92" name="TextBox 91">
            <a:extLst>
              <a:ext uri="{FF2B5EF4-FFF2-40B4-BE49-F238E27FC236}">
                <a16:creationId xmlns:a16="http://schemas.microsoft.com/office/drawing/2014/main" id="{4F088E63-19D5-424B-8447-8409B4A65612}"/>
              </a:ext>
            </a:extLst>
          </p:cNvPr>
          <p:cNvSpPr txBox="1"/>
          <p:nvPr/>
        </p:nvSpPr>
        <p:spPr>
          <a:xfrm>
            <a:off x="5151865" y="2471314"/>
            <a:ext cx="266420" cy="261610"/>
          </a:xfrm>
          <a:prstGeom prst="rect">
            <a:avLst/>
          </a:prstGeom>
          <a:noFill/>
        </p:spPr>
        <p:txBody>
          <a:bodyPr wrap="none" rtlCol="0">
            <a:spAutoFit/>
          </a:bodyPr>
          <a:lstStyle/>
          <a:p>
            <a:r>
              <a:rPr lang="en-US" sz="1050" dirty="0"/>
              <a:t>B</a:t>
            </a:r>
          </a:p>
        </p:txBody>
      </p:sp>
      <p:sp>
        <p:nvSpPr>
          <p:cNvPr id="93" name="TextBox 92">
            <a:extLst>
              <a:ext uri="{FF2B5EF4-FFF2-40B4-BE49-F238E27FC236}">
                <a16:creationId xmlns:a16="http://schemas.microsoft.com/office/drawing/2014/main" id="{DB6355FF-0C4E-4776-9E4A-6A322C35D635}"/>
              </a:ext>
            </a:extLst>
          </p:cNvPr>
          <p:cNvSpPr txBox="1"/>
          <p:nvPr/>
        </p:nvSpPr>
        <p:spPr>
          <a:xfrm>
            <a:off x="4264658" y="2510371"/>
            <a:ext cx="266420" cy="261610"/>
          </a:xfrm>
          <a:prstGeom prst="rect">
            <a:avLst/>
          </a:prstGeom>
          <a:noFill/>
        </p:spPr>
        <p:txBody>
          <a:bodyPr wrap="none" rtlCol="0">
            <a:spAutoFit/>
          </a:bodyPr>
          <a:lstStyle/>
          <a:p>
            <a:r>
              <a:rPr lang="en-US" sz="1050" dirty="0"/>
              <a:t>D</a:t>
            </a:r>
          </a:p>
        </p:txBody>
      </p:sp>
      <p:sp>
        <p:nvSpPr>
          <p:cNvPr id="94" name="TextBox 93">
            <a:extLst>
              <a:ext uri="{FF2B5EF4-FFF2-40B4-BE49-F238E27FC236}">
                <a16:creationId xmlns:a16="http://schemas.microsoft.com/office/drawing/2014/main" id="{89865159-7A93-4259-9CAB-0EFA649A9EC3}"/>
              </a:ext>
            </a:extLst>
          </p:cNvPr>
          <p:cNvSpPr txBox="1"/>
          <p:nvPr/>
        </p:nvSpPr>
        <p:spPr>
          <a:xfrm>
            <a:off x="4449137" y="3038962"/>
            <a:ext cx="266420" cy="261610"/>
          </a:xfrm>
          <a:prstGeom prst="rect">
            <a:avLst/>
          </a:prstGeom>
          <a:noFill/>
        </p:spPr>
        <p:txBody>
          <a:bodyPr wrap="none" rtlCol="0">
            <a:spAutoFit/>
          </a:bodyPr>
          <a:lstStyle/>
          <a:p>
            <a:r>
              <a:rPr lang="en-US" sz="1050" dirty="0"/>
              <a:t>C</a:t>
            </a:r>
          </a:p>
        </p:txBody>
      </p:sp>
      <p:sp>
        <p:nvSpPr>
          <p:cNvPr id="83" name="Oval 82">
            <a:extLst>
              <a:ext uri="{FF2B5EF4-FFF2-40B4-BE49-F238E27FC236}">
                <a16:creationId xmlns:a16="http://schemas.microsoft.com/office/drawing/2014/main" id="{742AF73E-86EB-4F9A-BFA2-B735789ECE62}"/>
              </a:ext>
            </a:extLst>
          </p:cNvPr>
          <p:cNvSpPr/>
          <p:nvPr/>
        </p:nvSpPr>
        <p:spPr>
          <a:xfrm rot="20236950">
            <a:off x="6311941" y="2547750"/>
            <a:ext cx="203200" cy="203200"/>
          </a:xfrm>
          <a:prstGeom prst="ellips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4" name="Oval 83">
            <a:extLst>
              <a:ext uri="{FF2B5EF4-FFF2-40B4-BE49-F238E27FC236}">
                <a16:creationId xmlns:a16="http://schemas.microsoft.com/office/drawing/2014/main" id="{A60A9676-3A28-40DC-B486-6CFF66F47E35}"/>
              </a:ext>
            </a:extLst>
          </p:cNvPr>
          <p:cNvSpPr/>
          <p:nvPr/>
        </p:nvSpPr>
        <p:spPr>
          <a:xfrm rot="20216285">
            <a:off x="6527215" y="2020328"/>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a:extLst>
              <a:ext uri="{FF2B5EF4-FFF2-40B4-BE49-F238E27FC236}">
                <a16:creationId xmlns:a16="http://schemas.microsoft.com/office/drawing/2014/main" id="{33373EA0-3ACF-405B-AB90-CB4E72311FCC}"/>
              </a:ext>
            </a:extLst>
          </p:cNvPr>
          <p:cNvSpPr/>
          <p:nvPr/>
        </p:nvSpPr>
        <p:spPr>
          <a:xfrm rot="720034">
            <a:off x="6492027" y="3064772"/>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6" name="Oval 85">
            <a:extLst>
              <a:ext uri="{FF2B5EF4-FFF2-40B4-BE49-F238E27FC236}">
                <a16:creationId xmlns:a16="http://schemas.microsoft.com/office/drawing/2014/main" id="{8D6E949A-AD6B-430A-B77A-B074EE8721BC}"/>
              </a:ext>
            </a:extLst>
          </p:cNvPr>
          <p:cNvSpPr/>
          <p:nvPr/>
        </p:nvSpPr>
        <p:spPr>
          <a:xfrm rot="3609579">
            <a:off x="7197409" y="2510666"/>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87" name="Straight Connector 86">
            <a:extLst>
              <a:ext uri="{FF2B5EF4-FFF2-40B4-BE49-F238E27FC236}">
                <a16:creationId xmlns:a16="http://schemas.microsoft.com/office/drawing/2014/main" id="{CF0D5F26-9FBD-477F-A8E3-9D1CF4EF6ABA}"/>
              </a:ext>
            </a:extLst>
          </p:cNvPr>
          <p:cNvCxnSpPr>
            <a:cxnSpLocks/>
            <a:stCxn id="86" idx="3"/>
            <a:endCxn id="83" idx="6"/>
          </p:cNvCxnSpPr>
          <p:nvPr/>
        </p:nvCxnSpPr>
        <p:spPr>
          <a:xfrm flipH="1">
            <a:off x="6507259" y="2585697"/>
            <a:ext cx="693686" cy="24416"/>
          </a:xfrm>
          <a:prstGeom prst="line">
            <a:avLst/>
          </a:prstGeom>
          <a:ln w="28575"/>
        </p:spPr>
        <p:style>
          <a:lnRef idx="1">
            <a:schemeClr val="dk1"/>
          </a:lnRef>
          <a:fillRef idx="0">
            <a:schemeClr val="dk1"/>
          </a:fillRef>
          <a:effectRef idx="0">
            <a:schemeClr val="dk1"/>
          </a:effectRef>
          <a:fontRef idx="minor">
            <a:schemeClr val="tx1"/>
          </a:fontRef>
        </p:style>
      </p:cxnSp>
      <p:cxnSp>
        <p:nvCxnSpPr>
          <p:cNvPr id="88" name="Straight Connector 87">
            <a:extLst>
              <a:ext uri="{FF2B5EF4-FFF2-40B4-BE49-F238E27FC236}">
                <a16:creationId xmlns:a16="http://schemas.microsoft.com/office/drawing/2014/main" id="{5DE4E8B5-8031-434D-B0DB-71053DF8FF9E}"/>
              </a:ext>
            </a:extLst>
          </p:cNvPr>
          <p:cNvCxnSpPr>
            <a:cxnSpLocks/>
            <a:stCxn id="84" idx="5"/>
            <a:endCxn id="86" idx="2"/>
          </p:cNvCxnSpPr>
          <p:nvPr/>
        </p:nvCxnSpPr>
        <p:spPr>
          <a:xfrm>
            <a:off x="6723058" y="2159886"/>
            <a:ext cx="525396" cy="364251"/>
          </a:xfrm>
          <a:prstGeom prst="line">
            <a:avLst/>
          </a:prstGeom>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FE70AA39-AB62-488B-B5AF-48414B5FBBEE}"/>
              </a:ext>
            </a:extLst>
          </p:cNvPr>
          <p:cNvCxnSpPr>
            <a:cxnSpLocks/>
            <a:stCxn id="86" idx="5"/>
            <a:endCxn id="85" idx="7"/>
          </p:cNvCxnSpPr>
          <p:nvPr/>
        </p:nvCxnSpPr>
        <p:spPr>
          <a:xfrm flipH="1">
            <a:off x="6678836" y="2710330"/>
            <a:ext cx="593604" cy="400708"/>
          </a:xfrm>
          <a:prstGeom prst="line">
            <a:avLst/>
          </a:prstGeom>
        </p:spPr>
        <p:style>
          <a:lnRef idx="1">
            <a:schemeClr val="dk1"/>
          </a:lnRef>
          <a:fillRef idx="0">
            <a:schemeClr val="dk1"/>
          </a:fillRef>
          <a:effectRef idx="0">
            <a:schemeClr val="dk1"/>
          </a:effectRef>
          <a:fontRef idx="minor">
            <a:schemeClr val="tx1"/>
          </a:fontRef>
        </p:style>
      </p:cxnSp>
      <p:cxnSp>
        <p:nvCxnSpPr>
          <p:cNvPr id="90" name="Straight Connector 89">
            <a:extLst>
              <a:ext uri="{FF2B5EF4-FFF2-40B4-BE49-F238E27FC236}">
                <a16:creationId xmlns:a16="http://schemas.microsoft.com/office/drawing/2014/main" id="{C85E6EA4-C5A5-4377-AEAA-079B5AAC3637}"/>
              </a:ext>
            </a:extLst>
          </p:cNvPr>
          <p:cNvCxnSpPr>
            <a:cxnSpLocks/>
            <a:stCxn id="85" idx="1"/>
            <a:endCxn id="83" idx="4"/>
          </p:cNvCxnSpPr>
          <p:nvPr/>
        </p:nvCxnSpPr>
        <p:spPr>
          <a:xfrm flipH="1" flipV="1">
            <a:off x="6452778" y="2743068"/>
            <a:ext cx="85515" cy="338095"/>
          </a:xfrm>
          <a:prstGeom prst="line">
            <a:avLst/>
          </a:prstGeom>
        </p:spPr>
        <p:style>
          <a:lnRef idx="1">
            <a:schemeClr val="dk1"/>
          </a:lnRef>
          <a:fillRef idx="0">
            <a:schemeClr val="dk1"/>
          </a:fillRef>
          <a:effectRef idx="0">
            <a:schemeClr val="dk1"/>
          </a:effectRef>
          <a:fontRef idx="minor">
            <a:schemeClr val="tx1"/>
          </a:fontRef>
        </p:style>
      </p:cxnSp>
      <p:sp>
        <p:nvSpPr>
          <p:cNvPr id="95" name="TextBox 94">
            <a:extLst>
              <a:ext uri="{FF2B5EF4-FFF2-40B4-BE49-F238E27FC236}">
                <a16:creationId xmlns:a16="http://schemas.microsoft.com/office/drawing/2014/main" id="{B737B01D-A22D-49F6-83E2-FF2019613661}"/>
              </a:ext>
            </a:extLst>
          </p:cNvPr>
          <p:cNvSpPr txBox="1"/>
          <p:nvPr/>
        </p:nvSpPr>
        <p:spPr>
          <a:xfrm>
            <a:off x="6492714" y="1989774"/>
            <a:ext cx="266420" cy="261610"/>
          </a:xfrm>
          <a:prstGeom prst="rect">
            <a:avLst/>
          </a:prstGeom>
          <a:noFill/>
        </p:spPr>
        <p:txBody>
          <a:bodyPr wrap="none" rtlCol="0">
            <a:spAutoFit/>
          </a:bodyPr>
          <a:lstStyle/>
          <a:p>
            <a:r>
              <a:rPr lang="en-US" sz="1050" dirty="0"/>
              <a:t>A</a:t>
            </a:r>
          </a:p>
        </p:txBody>
      </p:sp>
      <p:sp>
        <p:nvSpPr>
          <p:cNvPr id="96" name="TextBox 95">
            <a:extLst>
              <a:ext uri="{FF2B5EF4-FFF2-40B4-BE49-F238E27FC236}">
                <a16:creationId xmlns:a16="http://schemas.microsoft.com/office/drawing/2014/main" id="{E9318E72-AC19-43F7-BCAE-EE6094971623}"/>
              </a:ext>
            </a:extLst>
          </p:cNvPr>
          <p:cNvSpPr txBox="1"/>
          <p:nvPr/>
        </p:nvSpPr>
        <p:spPr>
          <a:xfrm>
            <a:off x="7160324" y="2479308"/>
            <a:ext cx="266420" cy="261610"/>
          </a:xfrm>
          <a:prstGeom prst="rect">
            <a:avLst/>
          </a:prstGeom>
          <a:noFill/>
        </p:spPr>
        <p:txBody>
          <a:bodyPr wrap="none" rtlCol="0">
            <a:spAutoFit/>
          </a:bodyPr>
          <a:lstStyle/>
          <a:p>
            <a:r>
              <a:rPr lang="en-US" sz="1050" dirty="0"/>
              <a:t>B</a:t>
            </a:r>
          </a:p>
        </p:txBody>
      </p:sp>
      <p:sp>
        <p:nvSpPr>
          <p:cNvPr id="97" name="TextBox 96">
            <a:extLst>
              <a:ext uri="{FF2B5EF4-FFF2-40B4-BE49-F238E27FC236}">
                <a16:creationId xmlns:a16="http://schemas.microsoft.com/office/drawing/2014/main" id="{0D7A744C-D04E-4AE2-A2B6-B031A11A948C}"/>
              </a:ext>
            </a:extLst>
          </p:cNvPr>
          <p:cNvSpPr txBox="1"/>
          <p:nvPr/>
        </p:nvSpPr>
        <p:spPr>
          <a:xfrm>
            <a:off x="6273117" y="2518365"/>
            <a:ext cx="266420" cy="261610"/>
          </a:xfrm>
          <a:prstGeom prst="rect">
            <a:avLst/>
          </a:prstGeom>
          <a:noFill/>
        </p:spPr>
        <p:txBody>
          <a:bodyPr wrap="none" rtlCol="0">
            <a:spAutoFit/>
          </a:bodyPr>
          <a:lstStyle/>
          <a:p>
            <a:r>
              <a:rPr lang="en-US" sz="1050" dirty="0"/>
              <a:t>D</a:t>
            </a:r>
          </a:p>
        </p:txBody>
      </p:sp>
      <p:sp>
        <p:nvSpPr>
          <p:cNvPr id="98" name="TextBox 97">
            <a:extLst>
              <a:ext uri="{FF2B5EF4-FFF2-40B4-BE49-F238E27FC236}">
                <a16:creationId xmlns:a16="http://schemas.microsoft.com/office/drawing/2014/main" id="{38EC8108-A27C-4201-9227-03EDE83E829B}"/>
              </a:ext>
            </a:extLst>
          </p:cNvPr>
          <p:cNvSpPr txBox="1"/>
          <p:nvPr/>
        </p:nvSpPr>
        <p:spPr>
          <a:xfrm>
            <a:off x="6457596" y="3046956"/>
            <a:ext cx="266420" cy="261610"/>
          </a:xfrm>
          <a:prstGeom prst="rect">
            <a:avLst/>
          </a:prstGeom>
          <a:noFill/>
        </p:spPr>
        <p:txBody>
          <a:bodyPr wrap="none" rtlCol="0">
            <a:spAutoFit/>
          </a:bodyPr>
          <a:lstStyle/>
          <a:p>
            <a:r>
              <a:rPr lang="en-US" sz="1050" dirty="0"/>
              <a:t>C</a:t>
            </a:r>
          </a:p>
        </p:txBody>
      </p:sp>
      <p:grpSp>
        <p:nvGrpSpPr>
          <p:cNvPr id="147" name="Group 146">
            <a:extLst>
              <a:ext uri="{FF2B5EF4-FFF2-40B4-BE49-F238E27FC236}">
                <a16:creationId xmlns:a16="http://schemas.microsoft.com/office/drawing/2014/main" id="{6FAFC0AD-FE7E-420C-AD47-542FBAE3B9A6}"/>
              </a:ext>
            </a:extLst>
          </p:cNvPr>
          <p:cNvGrpSpPr/>
          <p:nvPr/>
        </p:nvGrpSpPr>
        <p:grpSpPr>
          <a:xfrm>
            <a:off x="7556615" y="1682302"/>
            <a:ext cx="1379285" cy="816948"/>
            <a:chOff x="7195805" y="2633302"/>
            <a:chExt cx="1379285" cy="816948"/>
          </a:xfrm>
        </p:grpSpPr>
        <p:sp>
          <p:nvSpPr>
            <p:cNvPr id="141" name="TextBox 140">
              <a:extLst>
                <a:ext uri="{FF2B5EF4-FFF2-40B4-BE49-F238E27FC236}">
                  <a16:creationId xmlns:a16="http://schemas.microsoft.com/office/drawing/2014/main" id="{87466940-4F95-4035-A92F-1E5842F355A8}"/>
                </a:ext>
              </a:extLst>
            </p:cNvPr>
            <p:cNvSpPr txBox="1"/>
            <p:nvPr/>
          </p:nvSpPr>
          <p:spPr>
            <a:xfrm>
              <a:off x="7420928" y="2633302"/>
              <a:ext cx="781561" cy="307777"/>
            </a:xfrm>
            <a:prstGeom prst="rect">
              <a:avLst/>
            </a:prstGeom>
            <a:noFill/>
          </p:spPr>
          <p:txBody>
            <a:bodyPr wrap="none" rtlCol="0">
              <a:spAutoFit/>
            </a:bodyPr>
            <a:lstStyle/>
            <a:p>
              <a:r>
                <a:rPr lang="en-US" sz="1400" dirty="0"/>
                <a:t>Infected</a:t>
              </a:r>
            </a:p>
          </p:txBody>
        </p:sp>
        <p:sp>
          <p:nvSpPr>
            <p:cNvPr id="142" name="TextBox 141">
              <a:extLst>
                <a:ext uri="{FF2B5EF4-FFF2-40B4-BE49-F238E27FC236}">
                  <a16:creationId xmlns:a16="http://schemas.microsoft.com/office/drawing/2014/main" id="{CC209916-105D-4B89-A95B-A9CF8A62F254}"/>
                </a:ext>
              </a:extLst>
            </p:cNvPr>
            <p:cNvSpPr txBox="1"/>
            <p:nvPr/>
          </p:nvSpPr>
          <p:spPr>
            <a:xfrm>
              <a:off x="7420928" y="2875347"/>
              <a:ext cx="1154162" cy="307777"/>
            </a:xfrm>
            <a:prstGeom prst="rect">
              <a:avLst/>
            </a:prstGeom>
            <a:noFill/>
          </p:spPr>
          <p:txBody>
            <a:bodyPr wrap="none" rtlCol="0">
              <a:spAutoFit/>
            </a:bodyPr>
            <a:lstStyle/>
            <a:p>
              <a:r>
                <a:rPr lang="en-US" sz="1400" dirty="0"/>
                <a:t>New Infected</a:t>
              </a:r>
            </a:p>
          </p:txBody>
        </p:sp>
        <p:sp>
          <p:nvSpPr>
            <p:cNvPr id="143" name="TextBox 142">
              <a:extLst>
                <a:ext uri="{FF2B5EF4-FFF2-40B4-BE49-F238E27FC236}">
                  <a16:creationId xmlns:a16="http://schemas.microsoft.com/office/drawing/2014/main" id="{E08042EB-B2F1-4B5A-BF27-4ED998601E27}"/>
                </a:ext>
              </a:extLst>
            </p:cNvPr>
            <p:cNvSpPr txBox="1"/>
            <p:nvPr/>
          </p:nvSpPr>
          <p:spPr>
            <a:xfrm>
              <a:off x="7429557" y="3142473"/>
              <a:ext cx="1019062" cy="307777"/>
            </a:xfrm>
            <a:prstGeom prst="rect">
              <a:avLst/>
            </a:prstGeom>
            <a:noFill/>
          </p:spPr>
          <p:txBody>
            <a:bodyPr wrap="none" rtlCol="0">
              <a:spAutoFit/>
            </a:bodyPr>
            <a:lstStyle/>
            <a:p>
              <a:r>
                <a:rPr lang="en-US" sz="1400" dirty="0"/>
                <a:t>Susceptible</a:t>
              </a:r>
            </a:p>
          </p:txBody>
        </p:sp>
        <p:sp>
          <p:nvSpPr>
            <p:cNvPr id="144" name="Rectangle 143">
              <a:extLst>
                <a:ext uri="{FF2B5EF4-FFF2-40B4-BE49-F238E27FC236}">
                  <a16:creationId xmlns:a16="http://schemas.microsoft.com/office/drawing/2014/main" id="{73752637-812C-412F-8B55-5EEB64926623}"/>
                </a:ext>
              </a:extLst>
            </p:cNvPr>
            <p:cNvSpPr/>
            <p:nvPr/>
          </p:nvSpPr>
          <p:spPr>
            <a:xfrm>
              <a:off x="7195805" y="2742904"/>
              <a:ext cx="212372" cy="14199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4C446F99-ABFF-47DD-8AF3-0010E56621E3}"/>
                </a:ext>
              </a:extLst>
            </p:cNvPr>
            <p:cNvSpPr/>
            <p:nvPr/>
          </p:nvSpPr>
          <p:spPr>
            <a:xfrm>
              <a:off x="7202181" y="2958235"/>
              <a:ext cx="212372" cy="141999"/>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B061081A-8FCA-4FEA-B375-D0435AC9ED03}"/>
                </a:ext>
              </a:extLst>
            </p:cNvPr>
            <p:cNvSpPr/>
            <p:nvPr/>
          </p:nvSpPr>
          <p:spPr>
            <a:xfrm>
              <a:off x="7208174" y="3218881"/>
              <a:ext cx="212372" cy="141999"/>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8" name="TextBox 147">
            <a:extLst>
              <a:ext uri="{FF2B5EF4-FFF2-40B4-BE49-F238E27FC236}">
                <a16:creationId xmlns:a16="http://schemas.microsoft.com/office/drawing/2014/main" id="{AC81D9DC-94EC-4030-85A1-2C5191051B3D}"/>
              </a:ext>
            </a:extLst>
          </p:cNvPr>
          <p:cNvSpPr txBox="1"/>
          <p:nvPr/>
        </p:nvSpPr>
        <p:spPr>
          <a:xfrm>
            <a:off x="1347627" y="1581464"/>
            <a:ext cx="643509" cy="338554"/>
          </a:xfrm>
          <a:prstGeom prst="rect">
            <a:avLst/>
          </a:prstGeom>
          <a:noFill/>
        </p:spPr>
        <p:txBody>
          <a:bodyPr wrap="none" rtlCol="0">
            <a:spAutoFit/>
          </a:bodyPr>
          <a:lstStyle/>
          <a:p>
            <a:r>
              <a:rPr lang="en-US" sz="1600" dirty="0"/>
              <a:t>Static</a:t>
            </a:r>
          </a:p>
        </p:txBody>
      </p:sp>
      <p:sp>
        <p:nvSpPr>
          <p:cNvPr id="150" name="TextBox 149">
            <a:extLst>
              <a:ext uri="{FF2B5EF4-FFF2-40B4-BE49-F238E27FC236}">
                <a16:creationId xmlns:a16="http://schemas.microsoft.com/office/drawing/2014/main" id="{77D78DD0-F59B-4E62-A1B8-0FAFECEE649A}"/>
              </a:ext>
            </a:extLst>
          </p:cNvPr>
          <p:cNvSpPr txBox="1"/>
          <p:nvPr/>
        </p:nvSpPr>
        <p:spPr>
          <a:xfrm>
            <a:off x="2074185" y="3340078"/>
            <a:ext cx="944489" cy="261610"/>
          </a:xfrm>
          <a:prstGeom prst="rect">
            <a:avLst/>
          </a:prstGeom>
          <a:noFill/>
        </p:spPr>
        <p:txBody>
          <a:bodyPr wrap="none" rtlCol="0">
            <a:spAutoFit/>
          </a:bodyPr>
          <a:lstStyle/>
          <a:p>
            <a:r>
              <a:rPr lang="en-US" sz="1100" dirty="0"/>
              <a:t>1/1 new case</a:t>
            </a:r>
          </a:p>
        </p:txBody>
      </p:sp>
      <p:sp>
        <p:nvSpPr>
          <p:cNvPr id="151" name="TextBox 150">
            <a:extLst>
              <a:ext uri="{FF2B5EF4-FFF2-40B4-BE49-F238E27FC236}">
                <a16:creationId xmlns:a16="http://schemas.microsoft.com/office/drawing/2014/main" id="{C3E891A1-215A-4A0E-A2C5-999B3D02A3DF}"/>
              </a:ext>
            </a:extLst>
          </p:cNvPr>
          <p:cNvSpPr txBox="1"/>
          <p:nvPr/>
        </p:nvSpPr>
        <p:spPr>
          <a:xfrm>
            <a:off x="4278430" y="3437986"/>
            <a:ext cx="944489" cy="261610"/>
          </a:xfrm>
          <a:prstGeom prst="rect">
            <a:avLst/>
          </a:prstGeom>
          <a:noFill/>
        </p:spPr>
        <p:txBody>
          <a:bodyPr wrap="none" rtlCol="0">
            <a:spAutoFit/>
          </a:bodyPr>
          <a:lstStyle/>
          <a:p>
            <a:r>
              <a:rPr lang="en-US" sz="1100" dirty="0"/>
              <a:t>1/2 new case</a:t>
            </a:r>
          </a:p>
        </p:txBody>
      </p:sp>
      <p:sp>
        <p:nvSpPr>
          <p:cNvPr id="152" name="TextBox 151">
            <a:extLst>
              <a:ext uri="{FF2B5EF4-FFF2-40B4-BE49-F238E27FC236}">
                <a16:creationId xmlns:a16="http://schemas.microsoft.com/office/drawing/2014/main" id="{60B019E4-BD16-4242-A4B9-CA23616E2713}"/>
              </a:ext>
            </a:extLst>
          </p:cNvPr>
          <p:cNvSpPr txBox="1"/>
          <p:nvPr/>
        </p:nvSpPr>
        <p:spPr>
          <a:xfrm>
            <a:off x="6391923" y="3418404"/>
            <a:ext cx="944489" cy="261610"/>
          </a:xfrm>
          <a:prstGeom prst="rect">
            <a:avLst/>
          </a:prstGeom>
          <a:noFill/>
        </p:spPr>
        <p:txBody>
          <a:bodyPr wrap="none" rtlCol="0">
            <a:spAutoFit/>
          </a:bodyPr>
          <a:lstStyle/>
          <a:p>
            <a:r>
              <a:rPr lang="en-US" sz="1100" dirty="0"/>
              <a:t>1/1 new case</a:t>
            </a:r>
          </a:p>
        </p:txBody>
      </p:sp>
      <p:sp>
        <p:nvSpPr>
          <p:cNvPr id="153" name="TextBox 152">
            <a:extLst>
              <a:ext uri="{FF2B5EF4-FFF2-40B4-BE49-F238E27FC236}">
                <a16:creationId xmlns:a16="http://schemas.microsoft.com/office/drawing/2014/main" id="{DAC6E989-75EE-4B1F-B042-F961179C6A5A}"/>
              </a:ext>
            </a:extLst>
          </p:cNvPr>
          <p:cNvSpPr txBox="1"/>
          <p:nvPr/>
        </p:nvSpPr>
        <p:spPr>
          <a:xfrm>
            <a:off x="7556996" y="3418404"/>
            <a:ext cx="1378904" cy="261610"/>
          </a:xfrm>
          <a:prstGeom prst="rect">
            <a:avLst/>
          </a:prstGeom>
          <a:noFill/>
        </p:spPr>
        <p:txBody>
          <a:bodyPr wrap="none" rtlCol="0">
            <a:spAutoFit/>
          </a:bodyPr>
          <a:lstStyle/>
          <a:p>
            <a:r>
              <a:rPr lang="en-US" sz="1100" dirty="0"/>
              <a:t>3/4 new cases = 75%</a:t>
            </a:r>
          </a:p>
        </p:txBody>
      </p:sp>
      <p:sp>
        <p:nvSpPr>
          <p:cNvPr id="158" name="TextBox 157">
            <a:extLst>
              <a:ext uri="{FF2B5EF4-FFF2-40B4-BE49-F238E27FC236}">
                <a16:creationId xmlns:a16="http://schemas.microsoft.com/office/drawing/2014/main" id="{095754A9-0006-4D7F-B34E-A2D0A7DEACA4}"/>
              </a:ext>
            </a:extLst>
          </p:cNvPr>
          <p:cNvSpPr txBox="1"/>
          <p:nvPr/>
        </p:nvSpPr>
        <p:spPr>
          <a:xfrm>
            <a:off x="2295991" y="1511840"/>
            <a:ext cx="413896" cy="369332"/>
          </a:xfrm>
          <a:prstGeom prst="rect">
            <a:avLst/>
          </a:prstGeom>
          <a:noFill/>
        </p:spPr>
        <p:txBody>
          <a:bodyPr wrap="none" rtlCol="0">
            <a:spAutoFit/>
          </a:bodyPr>
          <a:lstStyle/>
          <a:p>
            <a:r>
              <a:rPr lang="en-US" dirty="0"/>
              <a:t>T1</a:t>
            </a:r>
          </a:p>
        </p:txBody>
      </p:sp>
      <p:sp>
        <p:nvSpPr>
          <p:cNvPr id="159" name="TextBox 158">
            <a:extLst>
              <a:ext uri="{FF2B5EF4-FFF2-40B4-BE49-F238E27FC236}">
                <a16:creationId xmlns:a16="http://schemas.microsoft.com/office/drawing/2014/main" id="{D1F9A1A6-7D6B-4D38-8B62-FC75A6F2B242}"/>
              </a:ext>
            </a:extLst>
          </p:cNvPr>
          <p:cNvSpPr txBox="1"/>
          <p:nvPr/>
        </p:nvSpPr>
        <p:spPr>
          <a:xfrm>
            <a:off x="4491939" y="1573811"/>
            <a:ext cx="413896" cy="369332"/>
          </a:xfrm>
          <a:prstGeom prst="rect">
            <a:avLst/>
          </a:prstGeom>
          <a:noFill/>
        </p:spPr>
        <p:txBody>
          <a:bodyPr wrap="none" rtlCol="0">
            <a:spAutoFit/>
          </a:bodyPr>
          <a:lstStyle/>
          <a:p>
            <a:r>
              <a:rPr lang="en-US" dirty="0"/>
              <a:t>T2</a:t>
            </a:r>
          </a:p>
        </p:txBody>
      </p:sp>
      <p:sp>
        <p:nvSpPr>
          <p:cNvPr id="160" name="TextBox 159">
            <a:extLst>
              <a:ext uri="{FF2B5EF4-FFF2-40B4-BE49-F238E27FC236}">
                <a16:creationId xmlns:a16="http://schemas.microsoft.com/office/drawing/2014/main" id="{9AFB7309-4A81-4CE6-A304-4AD40BDFB83E}"/>
              </a:ext>
            </a:extLst>
          </p:cNvPr>
          <p:cNvSpPr txBox="1"/>
          <p:nvPr/>
        </p:nvSpPr>
        <p:spPr>
          <a:xfrm>
            <a:off x="6516110" y="1581464"/>
            <a:ext cx="413896" cy="369332"/>
          </a:xfrm>
          <a:prstGeom prst="rect">
            <a:avLst/>
          </a:prstGeom>
          <a:noFill/>
        </p:spPr>
        <p:txBody>
          <a:bodyPr wrap="none" rtlCol="0">
            <a:spAutoFit/>
          </a:bodyPr>
          <a:lstStyle/>
          <a:p>
            <a:r>
              <a:rPr lang="en-US" dirty="0"/>
              <a:t>T3</a:t>
            </a:r>
          </a:p>
        </p:txBody>
      </p:sp>
      <p:sp>
        <p:nvSpPr>
          <p:cNvPr id="161" name="Title 1">
            <a:extLst>
              <a:ext uri="{FF2B5EF4-FFF2-40B4-BE49-F238E27FC236}">
                <a16:creationId xmlns:a16="http://schemas.microsoft.com/office/drawing/2014/main" id="{0109643E-E458-4B29-8DB7-FEE6FE469F39}"/>
              </a:ext>
            </a:extLst>
          </p:cNvPr>
          <p:cNvSpPr txBox="1">
            <a:spLocks/>
          </p:cNvSpPr>
          <p:nvPr/>
        </p:nvSpPr>
        <p:spPr>
          <a:xfrm>
            <a:off x="0" y="-12357"/>
            <a:ext cx="12192000" cy="941829"/>
          </a:xfrm>
          <a:prstGeom prst="rect">
            <a:avLst/>
          </a:prstGeom>
          <a:solidFill>
            <a:srgbClr val="000053"/>
          </a:solidFill>
          <a:ln>
            <a:noFill/>
          </a:ln>
        </p:spPr>
        <p:txBody>
          <a:bodyPr vert="horz" lIns="91440" tIns="45720" rIns="91440" bIns="45720" rtlCol="0" anchor="ctr">
            <a:normAutofit/>
          </a:bodyPr>
          <a:lstStyle>
            <a:defPPr>
              <a:defRPr lang="en-US"/>
            </a:defPPr>
            <a:lvl1pPr algn="ctr">
              <a:lnSpc>
                <a:spcPct val="90000"/>
              </a:lnSpc>
              <a:spcBef>
                <a:spcPct val="0"/>
              </a:spcBef>
              <a:buNone/>
              <a:defRPr sz="4000">
                <a:solidFill>
                  <a:schemeClr val="bg1"/>
                </a:solidFill>
                <a:latin typeface="+mj-lt"/>
                <a:ea typeface="+mj-ea"/>
                <a:cs typeface="+mj-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dirty="0"/>
              <a:t>Understand an observed epidemic</a:t>
            </a:r>
          </a:p>
        </p:txBody>
      </p:sp>
      <p:grpSp>
        <p:nvGrpSpPr>
          <p:cNvPr id="10" name="Group 9">
            <a:extLst>
              <a:ext uri="{FF2B5EF4-FFF2-40B4-BE49-F238E27FC236}">
                <a16:creationId xmlns:a16="http://schemas.microsoft.com/office/drawing/2014/main" id="{DDBA1AC7-12F6-46B6-86D0-0ED08FA9EC18}"/>
              </a:ext>
            </a:extLst>
          </p:cNvPr>
          <p:cNvGrpSpPr/>
          <p:nvPr/>
        </p:nvGrpSpPr>
        <p:grpSpPr>
          <a:xfrm>
            <a:off x="1131858" y="3927198"/>
            <a:ext cx="7876176" cy="2121777"/>
            <a:chOff x="1189610" y="4146467"/>
            <a:chExt cx="7876176" cy="2121777"/>
          </a:xfrm>
        </p:grpSpPr>
        <p:grpSp>
          <p:nvGrpSpPr>
            <p:cNvPr id="135" name="Group 134">
              <a:extLst>
                <a:ext uri="{FF2B5EF4-FFF2-40B4-BE49-F238E27FC236}">
                  <a16:creationId xmlns:a16="http://schemas.microsoft.com/office/drawing/2014/main" id="{2CDBCEA7-1A58-4C03-B3E8-03D7A3702178}"/>
                </a:ext>
              </a:extLst>
            </p:cNvPr>
            <p:cNvGrpSpPr/>
            <p:nvPr/>
          </p:nvGrpSpPr>
          <p:grpSpPr>
            <a:xfrm>
              <a:off x="2043132" y="4427450"/>
              <a:ext cx="1153627" cy="1318792"/>
              <a:chOff x="947944" y="4617823"/>
              <a:chExt cx="1153627" cy="1318792"/>
            </a:xfrm>
          </p:grpSpPr>
          <p:sp>
            <p:nvSpPr>
              <p:cNvPr id="99" name="Oval 98">
                <a:extLst>
                  <a:ext uri="{FF2B5EF4-FFF2-40B4-BE49-F238E27FC236}">
                    <a16:creationId xmlns:a16="http://schemas.microsoft.com/office/drawing/2014/main" id="{68297553-AFFF-43DB-B73F-A73060D39A93}"/>
                  </a:ext>
                </a:extLst>
              </p:cNvPr>
              <p:cNvSpPr/>
              <p:nvPr/>
            </p:nvSpPr>
            <p:spPr>
              <a:xfrm rot="20236950">
                <a:off x="983947" y="5181526"/>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2B117CEC-EADE-4D3F-9EA9-0ADE67C858FA}"/>
                  </a:ext>
                </a:extLst>
              </p:cNvPr>
              <p:cNvSpPr/>
              <p:nvPr/>
            </p:nvSpPr>
            <p:spPr>
              <a:xfrm rot="20216285">
                <a:off x="1199221" y="4654104"/>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100">
                <a:extLst>
                  <a:ext uri="{FF2B5EF4-FFF2-40B4-BE49-F238E27FC236}">
                    <a16:creationId xmlns:a16="http://schemas.microsoft.com/office/drawing/2014/main" id="{750965BF-51F5-47EE-8AA1-BAFD1D4D5863}"/>
                  </a:ext>
                </a:extLst>
              </p:cNvPr>
              <p:cNvSpPr/>
              <p:nvPr/>
            </p:nvSpPr>
            <p:spPr>
              <a:xfrm rot="720034">
                <a:off x="1164033" y="5698548"/>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EEC9BB53-C7B1-4049-AB76-43134CEEC414}"/>
                  </a:ext>
                </a:extLst>
              </p:cNvPr>
              <p:cNvSpPr/>
              <p:nvPr/>
            </p:nvSpPr>
            <p:spPr>
              <a:xfrm rot="3609579">
                <a:off x="1869415" y="5144442"/>
                <a:ext cx="203200" cy="203200"/>
              </a:xfrm>
              <a:prstGeom prst="ellips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3" name="Straight Connector 102">
                <a:extLst>
                  <a:ext uri="{FF2B5EF4-FFF2-40B4-BE49-F238E27FC236}">
                    <a16:creationId xmlns:a16="http://schemas.microsoft.com/office/drawing/2014/main" id="{A5CC84DC-0E0E-4E9A-A6B8-F3D2D3E456EF}"/>
                  </a:ext>
                </a:extLst>
              </p:cNvPr>
              <p:cNvCxnSpPr>
                <a:cxnSpLocks/>
                <a:stCxn id="102" idx="3"/>
                <a:endCxn id="99" idx="6"/>
              </p:cNvCxnSpPr>
              <p:nvPr/>
            </p:nvCxnSpPr>
            <p:spPr>
              <a:xfrm flipH="1">
                <a:off x="1179265" y="5219473"/>
                <a:ext cx="693686" cy="24416"/>
              </a:xfrm>
              <a:prstGeom prst="line">
                <a:avLst/>
              </a:prstGeom>
              <a:ln w="6350"/>
            </p:spPr>
            <p:style>
              <a:lnRef idx="1">
                <a:schemeClr val="dk1"/>
              </a:lnRef>
              <a:fillRef idx="0">
                <a:schemeClr val="dk1"/>
              </a:fillRef>
              <a:effectRef idx="0">
                <a:schemeClr val="dk1"/>
              </a:effectRef>
              <a:fontRef idx="minor">
                <a:schemeClr val="tx1"/>
              </a:fontRef>
            </p:style>
          </p:cxnSp>
          <p:cxnSp>
            <p:nvCxnSpPr>
              <p:cNvPr id="104" name="Straight Connector 103">
                <a:extLst>
                  <a:ext uri="{FF2B5EF4-FFF2-40B4-BE49-F238E27FC236}">
                    <a16:creationId xmlns:a16="http://schemas.microsoft.com/office/drawing/2014/main" id="{470C090D-8855-4D5D-90F1-EB7166BB8488}"/>
                  </a:ext>
                </a:extLst>
              </p:cNvPr>
              <p:cNvCxnSpPr>
                <a:cxnSpLocks/>
                <a:stCxn id="100" idx="5"/>
                <a:endCxn id="102" idx="2"/>
              </p:cNvCxnSpPr>
              <p:nvPr/>
            </p:nvCxnSpPr>
            <p:spPr>
              <a:xfrm>
                <a:off x="1395064" y="4793662"/>
                <a:ext cx="525396" cy="364251"/>
              </a:xfrm>
              <a:prstGeom prst="line">
                <a:avLst/>
              </a:prstGeom>
            </p:spPr>
            <p:style>
              <a:lnRef idx="1">
                <a:schemeClr val="dk1"/>
              </a:lnRef>
              <a:fillRef idx="0">
                <a:schemeClr val="dk1"/>
              </a:fillRef>
              <a:effectRef idx="0">
                <a:schemeClr val="dk1"/>
              </a:effectRef>
              <a:fontRef idx="minor">
                <a:schemeClr val="tx1"/>
              </a:fontRef>
            </p:style>
          </p:cxnSp>
          <p:cxnSp>
            <p:nvCxnSpPr>
              <p:cNvPr id="106" name="Straight Connector 105">
                <a:extLst>
                  <a:ext uri="{FF2B5EF4-FFF2-40B4-BE49-F238E27FC236}">
                    <a16:creationId xmlns:a16="http://schemas.microsoft.com/office/drawing/2014/main" id="{39662DD7-E2D6-4965-97F3-4F747053536E}"/>
                  </a:ext>
                </a:extLst>
              </p:cNvPr>
              <p:cNvCxnSpPr>
                <a:cxnSpLocks/>
                <a:stCxn id="101" idx="1"/>
                <a:endCxn id="99" idx="4"/>
              </p:cNvCxnSpPr>
              <p:nvPr/>
            </p:nvCxnSpPr>
            <p:spPr>
              <a:xfrm flipH="1" flipV="1">
                <a:off x="1124784" y="5376844"/>
                <a:ext cx="85515" cy="338095"/>
              </a:xfrm>
              <a:prstGeom prst="line">
                <a:avLst/>
              </a:prstGeom>
            </p:spPr>
            <p:style>
              <a:lnRef idx="1">
                <a:schemeClr val="dk1"/>
              </a:lnRef>
              <a:fillRef idx="0">
                <a:schemeClr val="dk1"/>
              </a:fillRef>
              <a:effectRef idx="0">
                <a:schemeClr val="dk1"/>
              </a:effectRef>
              <a:fontRef idx="minor">
                <a:schemeClr val="tx1"/>
              </a:fontRef>
            </p:style>
          </p:cxnSp>
          <p:sp>
            <p:nvSpPr>
              <p:cNvPr id="107" name="TextBox 106">
                <a:extLst>
                  <a:ext uri="{FF2B5EF4-FFF2-40B4-BE49-F238E27FC236}">
                    <a16:creationId xmlns:a16="http://schemas.microsoft.com/office/drawing/2014/main" id="{8DB5BF36-A181-4B03-A173-99B4135F15AF}"/>
                  </a:ext>
                </a:extLst>
              </p:cNvPr>
              <p:cNvSpPr txBox="1"/>
              <p:nvPr/>
            </p:nvSpPr>
            <p:spPr>
              <a:xfrm>
                <a:off x="1167541" y="4617823"/>
                <a:ext cx="266420" cy="261610"/>
              </a:xfrm>
              <a:prstGeom prst="rect">
                <a:avLst/>
              </a:prstGeom>
              <a:noFill/>
            </p:spPr>
            <p:txBody>
              <a:bodyPr wrap="none" rtlCol="0">
                <a:spAutoFit/>
              </a:bodyPr>
              <a:lstStyle/>
              <a:p>
                <a:r>
                  <a:rPr lang="en-US" sz="1050" dirty="0"/>
                  <a:t>A</a:t>
                </a:r>
              </a:p>
            </p:txBody>
          </p:sp>
          <p:sp>
            <p:nvSpPr>
              <p:cNvPr id="108" name="TextBox 107">
                <a:extLst>
                  <a:ext uri="{FF2B5EF4-FFF2-40B4-BE49-F238E27FC236}">
                    <a16:creationId xmlns:a16="http://schemas.microsoft.com/office/drawing/2014/main" id="{33C2449B-616B-43C4-9417-0420FEDD02CE}"/>
                  </a:ext>
                </a:extLst>
              </p:cNvPr>
              <p:cNvSpPr txBox="1"/>
              <p:nvPr/>
            </p:nvSpPr>
            <p:spPr>
              <a:xfrm>
                <a:off x="1835151" y="5107357"/>
                <a:ext cx="266420" cy="261610"/>
              </a:xfrm>
              <a:prstGeom prst="rect">
                <a:avLst/>
              </a:prstGeom>
              <a:noFill/>
            </p:spPr>
            <p:txBody>
              <a:bodyPr wrap="none" rtlCol="0">
                <a:spAutoFit/>
              </a:bodyPr>
              <a:lstStyle/>
              <a:p>
                <a:r>
                  <a:rPr lang="en-US" sz="1050" dirty="0"/>
                  <a:t>B</a:t>
                </a:r>
              </a:p>
            </p:txBody>
          </p:sp>
          <p:sp>
            <p:nvSpPr>
              <p:cNvPr id="109" name="TextBox 108">
                <a:extLst>
                  <a:ext uri="{FF2B5EF4-FFF2-40B4-BE49-F238E27FC236}">
                    <a16:creationId xmlns:a16="http://schemas.microsoft.com/office/drawing/2014/main" id="{B6EAF762-B847-4688-B8F1-2948C41ACFC4}"/>
                  </a:ext>
                </a:extLst>
              </p:cNvPr>
              <p:cNvSpPr txBox="1"/>
              <p:nvPr/>
            </p:nvSpPr>
            <p:spPr>
              <a:xfrm>
                <a:off x="947944" y="5146414"/>
                <a:ext cx="266420" cy="261610"/>
              </a:xfrm>
              <a:prstGeom prst="rect">
                <a:avLst/>
              </a:prstGeom>
              <a:noFill/>
            </p:spPr>
            <p:txBody>
              <a:bodyPr wrap="none" rtlCol="0">
                <a:spAutoFit/>
              </a:bodyPr>
              <a:lstStyle/>
              <a:p>
                <a:r>
                  <a:rPr lang="en-US" sz="1050" dirty="0"/>
                  <a:t>D</a:t>
                </a:r>
              </a:p>
            </p:txBody>
          </p:sp>
          <p:sp>
            <p:nvSpPr>
              <p:cNvPr id="110" name="TextBox 109">
                <a:extLst>
                  <a:ext uri="{FF2B5EF4-FFF2-40B4-BE49-F238E27FC236}">
                    <a16:creationId xmlns:a16="http://schemas.microsoft.com/office/drawing/2014/main" id="{16C61836-87C3-47DC-9C0B-C132955B0460}"/>
                  </a:ext>
                </a:extLst>
              </p:cNvPr>
              <p:cNvSpPr txBox="1"/>
              <p:nvPr/>
            </p:nvSpPr>
            <p:spPr>
              <a:xfrm>
                <a:off x="1132423" y="5675005"/>
                <a:ext cx="266420" cy="261610"/>
              </a:xfrm>
              <a:prstGeom prst="rect">
                <a:avLst/>
              </a:prstGeom>
              <a:noFill/>
            </p:spPr>
            <p:txBody>
              <a:bodyPr wrap="none" rtlCol="0">
                <a:spAutoFit/>
              </a:bodyPr>
              <a:lstStyle/>
              <a:p>
                <a:r>
                  <a:rPr lang="en-US" sz="1050" dirty="0"/>
                  <a:t>C</a:t>
                </a:r>
              </a:p>
            </p:txBody>
          </p:sp>
        </p:grpSp>
        <p:grpSp>
          <p:nvGrpSpPr>
            <p:cNvPr id="140" name="Group 139">
              <a:extLst>
                <a:ext uri="{FF2B5EF4-FFF2-40B4-BE49-F238E27FC236}">
                  <a16:creationId xmlns:a16="http://schemas.microsoft.com/office/drawing/2014/main" id="{59DD2B30-2259-447A-A51F-3CCD1D7D4873}"/>
                </a:ext>
              </a:extLst>
            </p:cNvPr>
            <p:cNvGrpSpPr/>
            <p:nvPr/>
          </p:nvGrpSpPr>
          <p:grpSpPr>
            <a:xfrm>
              <a:off x="4259590" y="4423444"/>
              <a:ext cx="1153627" cy="1318792"/>
              <a:chOff x="2367330" y="4599134"/>
              <a:chExt cx="1153627" cy="1318792"/>
            </a:xfrm>
          </p:grpSpPr>
          <p:sp>
            <p:nvSpPr>
              <p:cNvPr id="111" name="Oval 110">
                <a:extLst>
                  <a:ext uri="{FF2B5EF4-FFF2-40B4-BE49-F238E27FC236}">
                    <a16:creationId xmlns:a16="http://schemas.microsoft.com/office/drawing/2014/main" id="{179B3824-3814-4EF2-A03D-3802EC090D37}"/>
                  </a:ext>
                </a:extLst>
              </p:cNvPr>
              <p:cNvSpPr/>
              <p:nvPr/>
            </p:nvSpPr>
            <p:spPr>
              <a:xfrm rot="20236950">
                <a:off x="2390442" y="5157110"/>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79F813A4-98FF-47CD-9EF5-777726D4D750}"/>
                  </a:ext>
                </a:extLst>
              </p:cNvPr>
              <p:cNvSpPr/>
              <p:nvPr/>
            </p:nvSpPr>
            <p:spPr>
              <a:xfrm rot="20216285">
                <a:off x="2605716" y="4629688"/>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Oval 112">
                <a:extLst>
                  <a:ext uri="{FF2B5EF4-FFF2-40B4-BE49-F238E27FC236}">
                    <a16:creationId xmlns:a16="http://schemas.microsoft.com/office/drawing/2014/main" id="{CFBC74BC-1A17-4E1F-96C7-FE4FFB9BD572}"/>
                  </a:ext>
                </a:extLst>
              </p:cNvPr>
              <p:cNvSpPr/>
              <p:nvPr/>
            </p:nvSpPr>
            <p:spPr>
              <a:xfrm rot="720034">
                <a:off x="2570528" y="5674132"/>
                <a:ext cx="203200" cy="203200"/>
              </a:xfrm>
              <a:prstGeom prst="ellips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4" name="Oval 113">
                <a:extLst>
                  <a:ext uri="{FF2B5EF4-FFF2-40B4-BE49-F238E27FC236}">
                    <a16:creationId xmlns:a16="http://schemas.microsoft.com/office/drawing/2014/main" id="{845B9389-777E-4679-AAC2-618A0D15B057}"/>
                  </a:ext>
                </a:extLst>
              </p:cNvPr>
              <p:cNvSpPr/>
              <p:nvPr/>
            </p:nvSpPr>
            <p:spPr>
              <a:xfrm rot="3609579">
                <a:off x="3275910" y="5120026"/>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17" name="Straight Connector 116">
                <a:extLst>
                  <a:ext uri="{FF2B5EF4-FFF2-40B4-BE49-F238E27FC236}">
                    <a16:creationId xmlns:a16="http://schemas.microsoft.com/office/drawing/2014/main" id="{F46DEE45-8B04-4CB9-B69D-5B05ED162EAB}"/>
                  </a:ext>
                </a:extLst>
              </p:cNvPr>
              <p:cNvCxnSpPr>
                <a:cxnSpLocks/>
                <a:stCxn id="114" idx="5"/>
                <a:endCxn id="113" idx="7"/>
              </p:cNvCxnSpPr>
              <p:nvPr/>
            </p:nvCxnSpPr>
            <p:spPr>
              <a:xfrm flipH="1">
                <a:off x="2757337" y="5319690"/>
                <a:ext cx="593604" cy="400708"/>
              </a:xfrm>
              <a:prstGeom prst="line">
                <a:avLst/>
              </a:prstGeom>
            </p:spPr>
            <p:style>
              <a:lnRef idx="1">
                <a:schemeClr val="dk1"/>
              </a:lnRef>
              <a:fillRef idx="0">
                <a:schemeClr val="dk1"/>
              </a:fillRef>
              <a:effectRef idx="0">
                <a:schemeClr val="dk1"/>
              </a:effectRef>
              <a:fontRef idx="minor">
                <a:schemeClr val="tx1"/>
              </a:fontRef>
            </p:style>
          </p:cxnSp>
          <p:sp>
            <p:nvSpPr>
              <p:cNvPr id="127" name="TextBox 126">
                <a:extLst>
                  <a:ext uri="{FF2B5EF4-FFF2-40B4-BE49-F238E27FC236}">
                    <a16:creationId xmlns:a16="http://schemas.microsoft.com/office/drawing/2014/main" id="{796D365B-B165-45D8-9D73-BB79F10B9D2F}"/>
                  </a:ext>
                </a:extLst>
              </p:cNvPr>
              <p:cNvSpPr txBox="1"/>
              <p:nvPr/>
            </p:nvSpPr>
            <p:spPr>
              <a:xfrm>
                <a:off x="2586927" y="4599134"/>
                <a:ext cx="266420" cy="261610"/>
              </a:xfrm>
              <a:prstGeom prst="rect">
                <a:avLst/>
              </a:prstGeom>
              <a:noFill/>
            </p:spPr>
            <p:txBody>
              <a:bodyPr wrap="none" rtlCol="0">
                <a:spAutoFit/>
              </a:bodyPr>
              <a:lstStyle/>
              <a:p>
                <a:r>
                  <a:rPr lang="en-US" sz="1050" dirty="0"/>
                  <a:t>A</a:t>
                </a:r>
              </a:p>
            </p:txBody>
          </p:sp>
          <p:sp>
            <p:nvSpPr>
              <p:cNvPr id="128" name="TextBox 127">
                <a:extLst>
                  <a:ext uri="{FF2B5EF4-FFF2-40B4-BE49-F238E27FC236}">
                    <a16:creationId xmlns:a16="http://schemas.microsoft.com/office/drawing/2014/main" id="{17EB50DC-5765-44F4-8A86-1267CE7B4E4C}"/>
                  </a:ext>
                </a:extLst>
              </p:cNvPr>
              <p:cNvSpPr txBox="1"/>
              <p:nvPr/>
            </p:nvSpPr>
            <p:spPr>
              <a:xfrm>
                <a:off x="3254537" y="5088668"/>
                <a:ext cx="266420" cy="261610"/>
              </a:xfrm>
              <a:prstGeom prst="rect">
                <a:avLst/>
              </a:prstGeom>
              <a:noFill/>
            </p:spPr>
            <p:txBody>
              <a:bodyPr wrap="none" rtlCol="0">
                <a:spAutoFit/>
              </a:bodyPr>
              <a:lstStyle/>
              <a:p>
                <a:r>
                  <a:rPr lang="en-US" sz="1050" dirty="0"/>
                  <a:t>B</a:t>
                </a:r>
              </a:p>
            </p:txBody>
          </p:sp>
          <p:sp>
            <p:nvSpPr>
              <p:cNvPr id="129" name="TextBox 128">
                <a:extLst>
                  <a:ext uri="{FF2B5EF4-FFF2-40B4-BE49-F238E27FC236}">
                    <a16:creationId xmlns:a16="http://schemas.microsoft.com/office/drawing/2014/main" id="{1C5B8BB5-BA76-4714-8523-D5750C6B2F86}"/>
                  </a:ext>
                </a:extLst>
              </p:cNvPr>
              <p:cNvSpPr txBox="1"/>
              <p:nvPr/>
            </p:nvSpPr>
            <p:spPr>
              <a:xfrm>
                <a:off x="2367330" y="5127725"/>
                <a:ext cx="266420" cy="261610"/>
              </a:xfrm>
              <a:prstGeom prst="rect">
                <a:avLst/>
              </a:prstGeom>
              <a:noFill/>
            </p:spPr>
            <p:txBody>
              <a:bodyPr wrap="none" rtlCol="0">
                <a:spAutoFit/>
              </a:bodyPr>
              <a:lstStyle/>
              <a:p>
                <a:r>
                  <a:rPr lang="en-US" sz="1050" dirty="0"/>
                  <a:t>D</a:t>
                </a:r>
              </a:p>
            </p:txBody>
          </p:sp>
          <p:sp>
            <p:nvSpPr>
              <p:cNvPr id="130" name="TextBox 129">
                <a:extLst>
                  <a:ext uri="{FF2B5EF4-FFF2-40B4-BE49-F238E27FC236}">
                    <a16:creationId xmlns:a16="http://schemas.microsoft.com/office/drawing/2014/main" id="{56529926-53F6-48F4-A5A8-8882F45B0B39}"/>
                  </a:ext>
                </a:extLst>
              </p:cNvPr>
              <p:cNvSpPr txBox="1"/>
              <p:nvPr/>
            </p:nvSpPr>
            <p:spPr>
              <a:xfrm>
                <a:off x="2551809" y="5656316"/>
                <a:ext cx="266420" cy="261610"/>
              </a:xfrm>
              <a:prstGeom prst="rect">
                <a:avLst/>
              </a:prstGeom>
              <a:noFill/>
            </p:spPr>
            <p:txBody>
              <a:bodyPr wrap="none" rtlCol="0">
                <a:spAutoFit/>
              </a:bodyPr>
              <a:lstStyle/>
              <a:p>
                <a:r>
                  <a:rPr lang="en-US" sz="1050" dirty="0"/>
                  <a:t>C</a:t>
                </a:r>
              </a:p>
            </p:txBody>
          </p:sp>
        </p:grpSp>
        <p:grpSp>
          <p:nvGrpSpPr>
            <p:cNvPr id="139" name="Group 138">
              <a:extLst>
                <a:ext uri="{FF2B5EF4-FFF2-40B4-BE49-F238E27FC236}">
                  <a16:creationId xmlns:a16="http://schemas.microsoft.com/office/drawing/2014/main" id="{870A0B56-141B-4341-8023-9EE6E268BDE3}"/>
                </a:ext>
              </a:extLst>
            </p:cNvPr>
            <p:cNvGrpSpPr/>
            <p:nvPr/>
          </p:nvGrpSpPr>
          <p:grpSpPr>
            <a:xfrm>
              <a:off x="6305519" y="4401591"/>
              <a:ext cx="1153627" cy="1318792"/>
              <a:chOff x="3885804" y="4599134"/>
              <a:chExt cx="1153627" cy="1318792"/>
            </a:xfrm>
          </p:grpSpPr>
          <p:sp>
            <p:nvSpPr>
              <p:cNvPr id="119" name="Oval 118">
                <a:extLst>
                  <a:ext uri="{FF2B5EF4-FFF2-40B4-BE49-F238E27FC236}">
                    <a16:creationId xmlns:a16="http://schemas.microsoft.com/office/drawing/2014/main" id="{D64ECCD7-907C-4DF6-A4B7-B2E32CC99718}"/>
                  </a:ext>
                </a:extLst>
              </p:cNvPr>
              <p:cNvSpPr/>
              <p:nvPr/>
            </p:nvSpPr>
            <p:spPr>
              <a:xfrm rot="20236950">
                <a:off x="3924628" y="5157110"/>
                <a:ext cx="203200" cy="203200"/>
              </a:xfrm>
              <a:prstGeom prst="ellips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0" name="Oval 119">
                <a:extLst>
                  <a:ext uri="{FF2B5EF4-FFF2-40B4-BE49-F238E27FC236}">
                    <a16:creationId xmlns:a16="http://schemas.microsoft.com/office/drawing/2014/main" id="{DD98927F-B04E-48F9-A973-2D47CE96722B}"/>
                  </a:ext>
                </a:extLst>
              </p:cNvPr>
              <p:cNvSpPr/>
              <p:nvPr/>
            </p:nvSpPr>
            <p:spPr>
              <a:xfrm rot="20216285">
                <a:off x="4139902" y="4629688"/>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Oval 120">
                <a:extLst>
                  <a:ext uri="{FF2B5EF4-FFF2-40B4-BE49-F238E27FC236}">
                    <a16:creationId xmlns:a16="http://schemas.microsoft.com/office/drawing/2014/main" id="{18DE937F-8021-4C17-8046-62ADF1C7CC5D}"/>
                  </a:ext>
                </a:extLst>
              </p:cNvPr>
              <p:cNvSpPr/>
              <p:nvPr/>
            </p:nvSpPr>
            <p:spPr>
              <a:xfrm rot="720034">
                <a:off x="4104714" y="5674132"/>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2" name="Oval 121">
                <a:extLst>
                  <a:ext uri="{FF2B5EF4-FFF2-40B4-BE49-F238E27FC236}">
                    <a16:creationId xmlns:a16="http://schemas.microsoft.com/office/drawing/2014/main" id="{0FEF3FCF-673A-4BBA-AC58-B9291561FAE3}"/>
                  </a:ext>
                </a:extLst>
              </p:cNvPr>
              <p:cNvSpPr/>
              <p:nvPr/>
            </p:nvSpPr>
            <p:spPr>
              <a:xfrm rot="3609579">
                <a:off x="4810096" y="5120026"/>
                <a:ext cx="203200" cy="203200"/>
              </a:xfrm>
              <a:prstGeom prst="ellipse">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23" name="Straight Connector 122">
                <a:extLst>
                  <a:ext uri="{FF2B5EF4-FFF2-40B4-BE49-F238E27FC236}">
                    <a16:creationId xmlns:a16="http://schemas.microsoft.com/office/drawing/2014/main" id="{9BDD15D4-23BD-4DD0-8299-803C5F140DAE}"/>
                  </a:ext>
                </a:extLst>
              </p:cNvPr>
              <p:cNvCxnSpPr>
                <a:cxnSpLocks/>
                <a:stCxn id="122" idx="3"/>
                <a:endCxn id="119" idx="6"/>
              </p:cNvCxnSpPr>
              <p:nvPr/>
            </p:nvCxnSpPr>
            <p:spPr>
              <a:xfrm flipH="1">
                <a:off x="4119946" y="5195057"/>
                <a:ext cx="693686" cy="24416"/>
              </a:xfrm>
              <a:prstGeom prst="line">
                <a:avLst/>
              </a:prstGeom>
              <a:ln w="28575"/>
            </p:spPr>
            <p:style>
              <a:lnRef idx="1">
                <a:schemeClr val="dk1"/>
              </a:lnRef>
              <a:fillRef idx="0">
                <a:schemeClr val="dk1"/>
              </a:fillRef>
              <a:effectRef idx="0">
                <a:schemeClr val="dk1"/>
              </a:effectRef>
              <a:fontRef idx="minor">
                <a:schemeClr val="tx1"/>
              </a:fontRef>
            </p:style>
          </p:cxnSp>
          <p:sp>
            <p:nvSpPr>
              <p:cNvPr id="131" name="TextBox 130">
                <a:extLst>
                  <a:ext uri="{FF2B5EF4-FFF2-40B4-BE49-F238E27FC236}">
                    <a16:creationId xmlns:a16="http://schemas.microsoft.com/office/drawing/2014/main" id="{8C9A6F60-A776-4E4F-B681-8966C014F3A6}"/>
                  </a:ext>
                </a:extLst>
              </p:cNvPr>
              <p:cNvSpPr txBox="1"/>
              <p:nvPr/>
            </p:nvSpPr>
            <p:spPr>
              <a:xfrm>
                <a:off x="4105401" y="4599134"/>
                <a:ext cx="266420" cy="261610"/>
              </a:xfrm>
              <a:prstGeom prst="rect">
                <a:avLst/>
              </a:prstGeom>
              <a:noFill/>
            </p:spPr>
            <p:txBody>
              <a:bodyPr wrap="none" rtlCol="0">
                <a:spAutoFit/>
              </a:bodyPr>
              <a:lstStyle/>
              <a:p>
                <a:r>
                  <a:rPr lang="en-US" sz="1050" dirty="0"/>
                  <a:t>A</a:t>
                </a:r>
              </a:p>
            </p:txBody>
          </p:sp>
          <p:sp>
            <p:nvSpPr>
              <p:cNvPr id="132" name="TextBox 131">
                <a:extLst>
                  <a:ext uri="{FF2B5EF4-FFF2-40B4-BE49-F238E27FC236}">
                    <a16:creationId xmlns:a16="http://schemas.microsoft.com/office/drawing/2014/main" id="{3FA983FE-85DC-4121-AA67-5A120023FB2F}"/>
                  </a:ext>
                </a:extLst>
              </p:cNvPr>
              <p:cNvSpPr txBox="1"/>
              <p:nvPr/>
            </p:nvSpPr>
            <p:spPr>
              <a:xfrm>
                <a:off x="4773011" y="5088668"/>
                <a:ext cx="266420" cy="261610"/>
              </a:xfrm>
              <a:prstGeom prst="rect">
                <a:avLst/>
              </a:prstGeom>
              <a:noFill/>
            </p:spPr>
            <p:txBody>
              <a:bodyPr wrap="none" rtlCol="0">
                <a:spAutoFit/>
              </a:bodyPr>
              <a:lstStyle/>
              <a:p>
                <a:r>
                  <a:rPr lang="en-US" sz="1050" dirty="0"/>
                  <a:t>B</a:t>
                </a:r>
              </a:p>
            </p:txBody>
          </p:sp>
          <p:sp>
            <p:nvSpPr>
              <p:cNvPr id="133" name="TextBox 132">
                <a:extLst>
                  <a:ext uri="{FF2B5EF4-FFF2-40B4-BE49-F238E27FC236}">
                    <a16:creationId xmlns:a16="http://schemas.microsoft.com/office/drawing/2014/main" id="{1DD3DC7A-7D5C-489E-B467-CD9F5683FD39}"/>
                  </a:ext>
                </a:extLst>
              </p:cNvPr>
              <p:cNvSpPr txBox="1"/>
              <p:nvPr/>
            </p:nvSpPr>
            <p:spPr>
              <a:xfrm>
                <a:off x="3885804" y="5127725"/>
                <a:ext cx="266420" cy="261610"/>
              </a:xfrm>
              <a:prstGeom prst="rect">
                <a:avLst/>
              </a:prstGeom>
              <a:noFill/>
            </p:spPr>
            <p:txBody>
              <a:bodyPr wrap="none" rtlCol="0">
                <a:spAutoFit/>
              </a:bodyPr>
              <a:lstStyle/>
              <a:p>
                <a:r>
                  <a:rPr lang="en-US" sz="1050" dirty="0"/>
                  <a:t>D</a:t>
                </a:r>
              </a:p>
            </p:txBody>
          </p:sp>
          <p:sp>
            <p:nvSpPr>
              <p:cNvPr id="134" name="TextBox 133">
                <a:extLst>
                  <a:ext uri="{FF2B5EF4-FFF2-40B4-BE49-F238E27FC236}">
                    <a16:creationId xmlns:a16="http://schemas.microsoft.com/office/drawing/2014/main" id="{80384996-313E-4B1D-B9B7-03CDD35FE3F4}"/>
                  </a:ext>
                </a:extLst>
              </p:cNvPr>
              <p:cNvSpPr txBox="1"/>
              <p:nvPr/>
            </p:nvSpPr>
            <p:spPr>
              <a:xfrm>
                <a:off x="4070283" y="5656316"/>
                <a:ext cx="266420" cy="261610"/>
              </a:xfrm>
              <a:prstGeom prst="rect">
                <a:avLst/>
              </a:prstGeom>
              <a:noFill/>
            </p:spPr>
            <p:txBody>
              <a:bodyPr wrap="none" rtlCol="0">
                <a:spAutoFit/>
              </a:bodyPr>
              <a:lstStyle/>
              <a:p>
                <a:r>
                  <a:rPr lang="en-US" sz="1050" dirty="0"/>
                  <a:t>C</a:t>
                </a:r>
              </a:p>
            </p:txBody>
          </p:sp>
        </p:grpSp>
        <p:sp>
          <p:nvSpPr>
            <p:cNvPr id="149" name="TextBox 148">
              <a:extLst>
                <a:ext uri="{FF2B5EF4-FFF2-40B4-BE49-F238E27FC236}">
                  <a16:creationId xmlns:a16="http://schemas.microsoft.com/office/drawing/2014/main" id="{80900C3C-F3EC-43CD-A563-1FE6037AE601}"/>
                </a:ext>
              </a:extLst>
            </p:cNvPr>
            <p:cNvSpPr txBox="1"/>
            <p:nvPr/>
          </p:nvSpPr>
          <p:spPr>
            <a:xfrm>
              <a:off x="1189610" y="4146467"/>
              <a:ext cx="906017" cy="338554"/>
            </a:xfrm>
            <a:prstGeom prst="rect">
              <a:avLst/>
            </a:prstGeom>
            <a:noFill/>
          </p:spPr>
          <p:txBody>
            <a:bodyPr wrap="none" rtlCol="0">
              <a:spAutoFit/>
            </a:bodyPr>
            <a:lstStyle/>
            <a:p>
              <a:r>
                <a:rPr lang="en-US" sz="1600" dirty="0"/>
                <a:t>Dynamic</a:t>
              </a:r>
            </a:p>
          </p:txBody>
        </p:sp>
        <p:sp>
          <p:nvSpPr>
            <p:cNvPr id="154" name="TextBox 153">
              <a:extLst>
                <a:ext uri="{FF2B5EF4-FFF2-40B4-BE49-F238E27FC236}">
                  <a16:creationId xmlns:a16="http://schemas.microsoft.com/office/drawing/2014/main" id="{CA4B655F-5740-4D7B-8659-CA9EBDA4E786}"/>
                </a:ext>
              </a:extLst>
            </p:cNvPr>
            <p:cNvSpPr txBox="1"/>
            <p:nvPr/>
          </p:nvSpPr>
          <p:spPr>
            <a:xfrm>
              <a:off x="2050817" y="5964375"/>
              <a:ext cx="944489" cy="261610"/>
            </a:xfrm>
            <a:prstGeom prst="rect">
              <a:avLst/>
            </a:prstGeom>
            <a:noFill/>
          </p:spPr>
          <p:txBody>
            <a:bodyPr wrap="none" rtlCol="0">
              <a:spAutoFit/>
            </a:bodyPr>
            <a:lstStyle/>
            <a:p>
              <a:r>
                <a:rPr lang="en-US" sz="1100" dirty="0"/>
                <a:t>1/1 new case</a:t>
              </a:r>
            </a:p>
          </p:txBody>
        </p:sp>
        <p:sp>
          <p:nvSpPr>
            <p:cNvPr id="155" name="TextBox 154">
              <a:extLst>
                <a:ext uri="{FF2B5EF4-FFF2-40B4-BE49-F238E27FC236}">
                  <a16:creationId xmlns:a16="http://schemas.microsoft.com/office/drawing/2014/main" id="{9D9D8FDB-9DDA-42A0-8147-FF26C7FB062A}"/>
                </a:ext>
              </a:extLst>
            </p:cNvPr>
            <p:cNvSpPr txBox="1"/>
            <p:nvPr/>
          </p:nvSpPr>
          <p:spPr>
            <a:xfrm>
              <a:off x="4298712" y="6006634"/>
              <a:ext cx="944489" cy="261610"/>
            </a:xfrm>
            <a:prstGeom prst="rect">
              <a:avLst/>
            </a:prstGeom>
            <a:noFill/>
          </p:spPr>
          <p:txBody>
            <a:bodyPr wrap="none" rtlCol="0">
              <a:spAutoFit/>
            </a:bodyPr>
            <a:lstStyle/>
            <a:p>
              <a:r>
                <a:rPr lang="en-US" sz="1100" dirty="0"/>
                <a:t>1/1 new case</a:t>
              </a:r>
            </a:p>
          </p:txBody>
        </p:sp>
        <p:sp>
          <p:nvSpPr>
            <p:cNvPr id="156" name="TextBox 155">
              <a:extLst>
                <a:ext uri="{FF2B5EF4-FFF2-40B4-BE49-F238E27FC236}">
                  <a16:creationId xmlns:a16="http://schemas.microsoft.com/office/drawing/2014/main" id="{D8E8C142-254F-454B-A9CA-7ADAC8E55622}"/>
                </a:ext>
              </a:extLst>
            </p:cNvPr>
            <p:cNvSpPr txBox="1"/>
            <p:nvPr/>
          </p:nvSpPr>
          <p:spPr>
            <a:xfrm>
              <a:off x="6449675" y="5957205"/>
              <a:ext cx="944489" cy="261610"/>
            </a:xfrm>
            <a:prstGeom prst="rect">
              <a:avLst/>
            </a:prstGeom>
            <a:noFill/>
          </p:spPr>
          <p:txBody>
            <a:bodyPr wrap="none" rtlCol="0">
              <a:spAutoFit/>
            </a:bodyPr>
            <a:lstStyle/>
            <a:p>
              <a:r>
                <a:rPr lang="en-US" sz="1100" dirty="0"/>
                <a:t>1/1 new case</a:t>
              </a:r>
            </a:p>
          </p:txBody>
        </p:sp>
        <p:sp>
          <p:nvSpPr>
            <p:cNvPr id="157" name="TextBox 156">
              <a:extLst>
                <a:ext uri="{FF2B5EF4-FFF2-40B4-BE49-F238E27FC236}">
                  <a16:creationId xmlns:a16="http://schemas.microsoft.com/office/drawing/2014/main" id="{159C045E-E956-4D07-B2A8-B61B579A57C6}"/>
                </a:ext>
              </a:extLst>
            </p:cNvPr>
            <p:cNvSpPr txBox="1"/>
            <p:nvPr/>
          </p:nvSpPr>
          <p:spPr>
            <a:xfrm>
              <a:off x="7614748" y="5957205"/>
              <a:ext cx="1451038" cy="261610"/>
            </a:xfrm>
            <a:prstGeom prst="rect">
              <a:avLst/>
            </a:prstGeom>
            <a:noFill/>
          </p:spPr>
          <p:txBody>
            <a:bodyPr wrap="none" rtlCol="0">
              <a:spAutoFit/>
            </a:bodyPr>
            <a:lstStyle/>
            <a:p>
              <a:r>
                <a:rPr lang="en-US" sz="1100" dirty="0"/>
                <a:t>3/3 new cases = 100%</a:t>
              </a:r>
            </a:p>
          </p:txBody>
        </p:sp>
        <p:sp>
          <p:nvSpPr>
            <p:cNvPr id="124" name="Oval 123">
              <a:extLst>
                <a:ext uri="{FF2B5EF4-FFF2-40B4-BE49-F238E27FC236}">
                  <a16:creationId xmlns:a16="http://schemas.microsoft.com/office/drawing/2014/main" id="{F2C9E160-5373-4665-9D6D-27FA91C29BAB}"/>
                </a:ext>
              </a:extLst>
            </p:cNvPr>
            <p:cNvSpPr/>
            <p:nvPr/>
          </p:nvSpPr>
          <p:spPr>
            <a:xfrm rot="20236950">
              <a:off x="1856218" y="4580651"/>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27845970-8BD6-4D83-8DAF-EB45D5EB6807}"/>
                </a:ext>
              </a:extLst>
            </p:cNvPr>
            <p:cNvSpPr/>
            <p:nvPr/>
          </p:nvSpPr>
          <p:spPr>
            <a:xfrm rot="20236950">
              <a:off x="3971766" y="4550859"/>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EA5612FE-32A7-47CE-A88E-1FFA71E7FC61}"/>
                </a:ext>
              </a:extLst>
            </p:cNvPr>
            <p:cNvSpPr/>
            <p:nvPr/>
          </p:nvSpPr>
          <p:spPr>
            <a:xfrm rot="20236950">
              <a:off x="6017184" y="4501689"/>
              <a:ext cx="203200" cy="203200"/>
            </a:xfrm>
            <a:prstGeom prst="ellipse">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5" name="TextBox 104">
            <a:extLst>
              <a:ext uri="{FF2B5EF4-FFF2-40B4-BE49-F238E27FC236}">
                <a16:creationId xmlns:a16="http://schemas.microsoft.com/office/drawing/2014/main" id="{C07FF52B-E074-4F81-85DB-C0B8729F4684}"/>
              </a:ext>
            </a:extLst>
          </p:cNvPr>
          <p:cNvSpPr txBox="1"/>
          <p:nvPr/>
        </p:nvSpPr>
        <p:spPr>
          <a:xfrm>
            <a:off x="1787511" y="2163070"/>
            <a:ext cx="250390" cy="253916"/>
          </a:xfrm>
          <a:prstGeom prst="rect">
            <a:avLst/>
          </a:prstGeom>
          <a:noFill/>
        </p:spPr>
        <p:txBody>
          <a:bodyPr wrap="none" rtlCol="0">
            <a:spAutoFit/>
          </a:bodyPr>
          <a:lstStyle/>
          <a:p>
            <a:r>
              <a:rPr lang="en-US" sz="1050" dirty="0"/>
              <a:t>E</a:t>
            </a:r>
          </a:p>
        </p:txBody>
      </p:sp>
      <p:sp>
        <p:nvSpPr>
          <p:cNvPr id="136" name="TextBox 135">
            <a:extLst>
              <a:ext uri="{FF2B5EF4-FFF2-40B4-BE49-F238E27FC236}">
                <a16:creationId xmlns:a16="http://schemas.microsoft.com/office/drawing/2014/main" id="{49A4C312-D26F-4EE9-A578-1B173C01DABC}"/>
              </a:ext>
            </a:extLst>
          </p:cNvPr>
          <p:cNvSpPr txBox="1"/>
          <p:nvPr/>
        </p:nvSpPr>
        <p:spPr>
          <a:xfrm>
            <a:off x="3999542" y="2162565"/>
            <a:ext cx="250390" cy="253916"/>
          </a:xfrm>
          <a:prstGeom prst="rect">
            <a:avLst/>
          </a:prstGeom>
          <a:noFill/>
        </p:spPr>
        <p:txBody>
          <a:bodyPr wrap="none" rtlCol="0">
            <a:spAutoFit/>
          </a:bodyPr>
          <a:lstStyle/>
          <a:p>
            <a:r>
              <a:rPr lang="en-US" sz="1050" dirty="0"/>
              <a:t>E</a:t>
            </a:r>
          </a:p>
        </p:txBody>
      </p:sp>
      <p:sp>
        <p:nvSpPr>
          <p:cNvPr id="137" name="TextBox 136">
            <a:extLst>
              <a:ext uri="{FF2B5EF4-FFF2-40B4-BE49-F238E27FC236}">
                <a16:creationId xmlns:a16="http://schemas.microsoft.com/office/drawing/2014/main" id="{1994F9DF-A3D1-440F-9E35-720009656806}"/>
              </a:ext>
            </a:extLst>
          </p:cNvPr>
          <p:cNvSpPr txBox="1"/>
          <p:nvPr/>
        </p:nvSpPr>
        <p:spPr>
          <a:xfrm>
            <a:off x="6090083" y="2089343"/>
            <a:ext cx="250390" cy="253916"/>
          </a:xfrm>
          <a:prstGeom prst="rect">
            <a:avLst/>
          </a:prstGeom>
          <a:noFill/>
        </p:spPr>
        <p:txBody>
          <a:bodyPr wrap="none" rtlCol="0">
            <a:spAutoFit/>
          </a:bodyPr>
          <a:lstStyle/>
          <a:p>
            <a:r>
              <a:rPr lang="en-US" sz="1050" dirty="0"/>
              <a:t>E</a:t>
            </a:r>
          </a:p>
        </p:txBody>
      </p:sp>
    </p:spTree>
    <p:extLst>
      <p:ext uri="{BB962C8B-B14F-4D97-AF65-F5344CB8AC3E}">
        <p14:creationId xmlns:p14="http://schemas.microsoft.com/office/powerpoint/2010/main" val="2068880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3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5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5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0" grpId="0"/>
      <p:bldP spid="151" grpId="0"/>
      <p:bldP spid="152" grpId="0"/>
      <p:bldP spid="15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920</TotalTime>
  <Words>2868</Words>
  <Application>Microsoft Macintosh PowerPoint</Application>
  <PresentationFormat>Widescreen</PresentationFormat>
  <Paragraphs>406</Paragraphs>
  <Slides>32</Slides>
  <Notes>25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Arial</vt:lpstr>
      <vt:lpstr>Arial Narrow</vt:lpstr>
      <vt:lpstr>Arial Nova</vt:lpstr>
      <vt:lpstr>Arial Nova Cond</vt:lpstr>
      <vt:lpstr>Calibri</vt:lpstr>
      <vt:lpstr>Calibri Light</vt:lpstr>
      <vt:lpstr>Cambria Math</vt:lpstr>
      <vt:lpstr>Consolas</vt:lpstr>
      <vt:lpstr>Goudy Old Style</vt:lpstr>
      <vt:lpstr>Office Theme</vt:lpstr>
      <vt:lpstr>Part II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Dynamic Network Statistics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Further applications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 Network Analysis</dc:title>
  <dc:creator>Pablo Gomez</dc:creator>
  <cp:lastModifiedBy>Jose Pablo Gomez-vazquez</cp:lastModifiedBy>
  <cp:revision>46</cp:revision>
  <cp:lastPrinted>2019-11-20T14:54:06Z</cp:lastPrinted>
  <dcterms:created xsi:type="dcterms:W3CDTF">2019-11-20T05:31:23Z</dcterms:created>
  <dcterms:modified xsi:type="dcterms:W3CDTF">2021-02-25T09:33:17Z</dcterms:modified>
</cp:coreProperties>
</file>

<file path=docProps/thumbnail.jpeg>
</file>